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diagrams/data1.xml" ContentType="application/vnd.openxmlformats-officedocument.drawingml.diagramData+xml"/>
  <Override PartName="/ppt/presentation.xml" ContentType="application/vnd.openxmlformats-officedocument.presentationml.presentation.main+xml"/>
  <Override PartName="/ppt/slides/slide17.xml" ContentType="application/vnd.openxmlformats-officedocument.presentationml.slide+xml"/>
  <Override PartName="/ppt/slides/slide11.xml" ContentType="application/vnd.openxmlformats-officedocument.presentationml.slide+xml"/>
  <Override PartName="/ppt/slides/slide10.xml" ContentType="application/vnd.openxmlformats-officedocument.presentationml.slide+xml"/>
  <Override PartName="/ppt/slides/slide9.xml" ContentType="application/vnd.openxmlformats-officedocument.presentationml.slide+xml"/>
  <Override PartName="/ppt/slides/slide8.xml" ContentType="application/vnd.openxmlformats-officedocument.presentationml.slide+xml"/>
  <Override PartName="/ppt/slides/slide7.xml" ContentType="application/vnd.openxmlformats-officedocument.presentationml.slide+xml"/>
  <Override PartName="/ppt/slides/slide6.xml" ContentType="application/vnd.openxmlformats-officedocument.presentationml.slide+xml"/>
  <Override PartName="/ppt/slides/slide5.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15.xml" ContentType="application/vnd.openxmlformats-officedocument.presentationml.slide+xml"/>
  <Override PartName="/ppt/slides/slide4.xml" ContentType="application/vnd.openxmlformats-officedocument.presentationml.slide+xml"/>
  <Override PartName="/ppt/slides/slide3.xml" ContentType="application/vnd.openxmlformats-officedocument.presentationml.slide+xml"/>
  <Override PartName="/ppt/slides/slide2.xml" ContentType="application/vnd.openxmlformats-officedocument.presentationml.slide+xml"/>
  <Override PartName="/ppt/slides/slide16.xml" ContentType="application/vnd.openxmlformats-officedocument.presentationml.slide+xml"/>
  <Override PartName="/ppt/slides/slide1.xml" ContentType="application/vnd.openxmlformats-officedocument.presentationml.slide+xml"/>
  <Override PartName="/ppt/slideMasters/slideMaster1.xml" ContentType="application/vnd.openxmlformats-officedocument.presentationml.slideMaster+xml"/>
  <Override PartName="/ppt/slideLayouts/slideLayout10.xml" ContentType="application/vnd.openxmlformats-officedocument.presentationml.slideLayout+xml"/>
  <Override PartName="/ppt/notesSlides/notesSlide5.xml" ContentType="application/vnd.openxmlformats-officedocument.presentationml.notesSlide+xml"/>
  <Override PartName="/ppt/notesSlides/notesSlide4.xml" ContentType="application/vnd.openxmlformats-officedocument.presentationml.notesSlide+xml"/>
  <Override PartName="/ppt/notesSlides/notesSlide3.xml" ContentType="application/vnd.openxmlformats-officedocument.presentationml.notesSlide+xml"/>
  <Override PartName="/ppt/notesSlides/notesSlide2.xml" ContentType="application/vnd.openxmlformats-officedocument.presentationml.notesSlide+xml"/>
  <Override PartName="/ppt/slideLayouts/slideLayout9.xml" ContentType="application/vnd.openxmlformats-officedocument.presentationml.slideLayout+xml"/>
  <Override PartName="/ppt/notesSlides/notesSlide1.xml" ContentType="application/vnd.openxmlformats-officedocument.presentationml.notesSlide+xml"/>
  <Override PartName="/ppt/slideLayouts/slideLayout11.xml" ContentType="application/vnd.openxmlformats-officedocument.presentationml.slideLayout+xml"/>
  <Override PartName="/ppt/slideLayouts/slideLayout8.xml" ContentType="application/vnd.openxmlformats-officedocument.presentationml.slideLayout+xml"/>
  <Override PartName="/ppt/slideLayouts/slideLayout6.xml" ContentType="application/vnd.openxmlformats-officedocument.presentationml.slideLayout+xml"/>
  <Override PartName="/ppt/slideLayouts/slideLayout1.xml" ContentType="application/vnd.openxmlformats-officedocument.presentationml.slideLayout+xml"/>
  <Override PartName="/ppt/slideLayouts/slideLayout7.xml" ContentType="application/vnd.openxmlformats-officedocument.presentationml.slideLayout+xml"/>
  <Override PartName="/ppt/slideLayouts/slideLayout2.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3.xml" ContentType="application/vnd.openxmlformats-officedocument.presentationml.slideLayout+xml"/>
  <Override PartName="/ppt/theme/theme1.xml" ContentType="application/vnd.openxmlformats-officedocument.theme+xml"/>
  <Override PartName="/ppt/notesMasters/notesMaster1.xml" ContentType="application/vnd.openxmlformats-officedocument.presentationml.notesMaster+xml"/>
  <Override PartName="/ppt/theme/theme2.xml" ContentType="application/vnd.openxmlformats-officedocument.theme+xml"/>
  <Override PartName="/ppt/diagrams/colors1.xml" ContentType="application/vnd.openxmlformats-officedocument.drawingml.diagramColors+xml"/>
  <Override PartName="/ppt/diagrams/drawing1.xml" ContentType="application/vnd.ms-office.drawingml.diagramDrawing+xml"/>
  <Override PartName="/ppt/diagrams/layout1.xml" ContentType="application/vnd.openxmlformats-officedocument.drawingml.diagramLayout+xml"/>
  <Override PartName="/ppt/diagrams/quickStyle1.xml" ContentType="application/vnd.openxmlformats-officedocument.drawingml.diagramStyle+xml"/>
  <Override PartName="/ppt/tableStyles.xml" ContentType="application/vnd.openxmlformats-officedocument.presentationml.tableStyles+xml"/>
  <Override PartName="/ppt/presProps.xml" ContentType="application/vnd.openxmlformats-officedocument.presentationml.presProps+xml"/>
  <Override PartName="/ppt/viewProps.xml" ContentType="application/vnd.openxmlformats-officedocument.presentationml.viewProps+xml"/>
  <Override PartName="/docProps/core.xml" ContentType="application/vnd.openxmlformats-package.core-properties+xml"/>
  <Override PartName="/docProps/app.xml" ContentType="application/vnd.openxmlformats-officedocument.extended-properties+xml"/>
  <Override PartName="/customXml/itemProps2.xml" ContentType="application/vnd.openxmlformats-officedocument.customXmlProperties+xml"/>
  <Override PartName="/customXml/itemProps1.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24"/>
  </p:notesMasterIdLst>
  <p:sldIdLst>
    <p:sldId id="275" r:id="rId2"/>
    <p:sldId id="257" r:id="rId3"/>
    <p:sldId id="260" r:id="rId4"/>
    <p:sldId id="268" r:id="rId5"/>
    <p:sldId id="269" r:id="rId6"/>
    <p:sldId id="267" r:id="rId7"/>
    <p:sldId id="259" r:id="rId8"/>
    <p:sldId id="281" r:id="rId9"/>
    <p:sldId id="270" r:id="rId10"/>
    <p:sldId id="278" r:id="rId11"/>
    <p:sldId id="261" r:id="rId12"/>
    <p:sldId id="276" r:id="rId13"/>
    <p:sldId id="277" r:id="rId14"/>
    <p:sldId id="262" r:id="rId15"/>
    <p:sldId id="282" r:id="rId16"/>
    <p:sldId id="263" r:id="rId17"/>
    <p:sldId id="283" r:id="rId18"/>
    <p:sldId id="284" r:id="rId19"/>
    <p:sldId id="279" r:id="rId20"/>
    <p:sldId id="280" r:id="rId21"/>
    <p:sldId id="285" r:id="rId22"/>
    <p:sldId id="273" r:id="rId23"/>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rnWhat="notes"/>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1356" autoAdjust="0"/>
  </p:normalViewPr>
  <p:slideViewPr>
    <p:cSldViewPr snapToGrid="0" snapToObjects="1">
      <p:cViewPr varScale="1">
        <p:scale>
          <a:sx n="64" d="100"/>
          <a:sy n="64" d="100"/>
        </p:scale>
        <p:origin x="1482" y="72"/>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customXml" Target="../customXml/item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customXml" Target="../customXml/item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heme" Target="theme/theme1.xml"/><Relationship Id="rId30" Type="http://schemas.openxmlformats.org/officeDocument/2006/relationships/customXml" Target="../customXml/item2.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33E7B05C-BFB9-7D40-A033-5AA2A969E5FB}" type="doc">
      <dgm:prSet loTypeId="urn:microsoft.com/office/officeart/2005/8/layout/cycle8" loCatId="" qsTypeId="urn:microsoft.com/office/officeart/2005/8/quickstyle/simple4" qsCatId="simple" csTypeId="urn:microsoft.com/office/officeart/2005/8/colors/accent1_2" csCatId="accent1" phldr="1"/>
      <dgm:spPr/>
    </dgm:pt>
    <dgm:pt modelId="{3438D3CF-5320-AA46-AFB4-FCD36F3088DF}">
      <dgm:prSet phldrT="[Text]"/>
      <dgm:spPr/>
      <dgm:t>
        <a:bodyPr/>
        <a:lstStyle/>
        <a:p>
          <a:r>
            <a:rPr lang="en-US" dirty="0" smtClean="0"/>
            <a:t>Thorough</a:t>
          </a:r>
          <a:endParaRPr lang="en-US" dirty="0"/>
        </a:p>
      </dgm:t>
    </dgm:pt>
    <dgm:pt modelId="{EEF27CE6-63E9-8947-8B7D-5457BC0C73C6}" type="parTrans" cxnId="{8890D0D6-A3EC-D449-8881-5F6B4BB6F649}">
      <dgm:prSet/>
      <dgm:spPr/>
      <dgm:t>
        <a:bodyPr/>
        <a:lstStyle/>
        <a:p>
          <a:endParaRPr lang="en-US"/>
        </a:p>
      </dgm:t>
    </dgm:pt>
    <dgm:pt modelId="{EA90F169-B6C0-1B4A-B9C7-1CC46EB22F4F}" type="sibTrans" cxnId="{8890D0D6-A3EC-D449-8881-5F6B4BB6F649}">
      <dgm:prSet/>
      <dgm:spPr/>
      <dgm:t>
        <a:bodyPr/>
        <a:lstStyle/>
        <a:p>
          <a:endParaRPr lang="en-US"/>
        </a:p>
      </dgm:t>
    </dgm:pt>
    <dgm:pt modelId="{2ECE519A-E891-9946-8CC6-4A4FBADCD2A8}">
      <dgm:prSet phldrT="[Text]"/>
      <dgm:spPr/>
      <dgm:t>
        <a:bodyPr/>
        <a:lstStyle/>
        <a:p>
          <a:r>
            <a:rPr lang="en-US" dirty="0" smtClean="0"/>
            <a:t>Equitable</a:t>
          </a:r>
          <a:endParaRPr lang="en-US" dirty="0"/>
        </a:p>
      </dgm:t>
    </dgm:pt>
    <dgm:pt modelId="{13C03463-5624-1A4F-AA02-09D49867A79B}" type="parTrans" cxnId="{2DCCE7E6-2AFC-3247-86CD-B9524F527D27}">
      <dgm:prSet/>
      <dgm:spPr/>
      <dgm:t>
        <a:bodyPr/>
        <a:lstStyle/>
        <a:p>
          <a:endParaRPr lang="en-US"/>
        </a:p>
      </dgm:t>
    </dgm:pt>
    <dgm:pt modelId="{F826F123-A1F6-B647-81BE-46857EFA44B7}" type="sibTrans" cxnId="{2DCCE7E6-2AFC-3247-86CD-B9524F527D27}">
      <dgm:prSet/>
      <dgm:spPr/>
      <dgm:t>
        <a:bodyPr/>
        <a:lstStyle/>
        <a:p>
          <a:endParaRPr lang="en-US"/>
        </a:p>
      </dgm:t>
    </dgm:pt>
    <dgm:pt modelId="{E424C03E-93AC-AB4E-B1E8-36366CB07C1F}">
      <dgm:prSet phldrT="[Text]"/>
      <dgm:spPr/>
      <dgm:t>
        <a:bodyPr/>
        <a:lstStyle/>
        <a:p>
          <a:r>
            <a:rPr lang="en-US" dirty="0" smtClean="0"/>
            <a:t>Prompt</a:t>
          </a:r>
          <a:endParaRPr lang="en-US" dirty="0"/>
        </a:p>
      </dgm:t>
    </dgm:pt>
    <dgm:pt modelId="{CB6D2537-A359-FB41-B911-7DBEB27AE77B}" type="parTrans" cxnId="{B62D6F5E-2370-6342-8475-642F95DFBBC8}">
      <dgm:prSet/>
      <dgm:spPr/>
      <dgm:t>
        <a:bodyPr/>
        <a:lstStyle/>
        <a:p>
          <a:endParaRPr lang="en-US"/>
        </a:p>
      </dgm:t>
    </dgm:pt>
    <dgm:pt modelId="{F30826FE-BC83-744C-B102-013AA7F7A209}" type="sibTrans" cxnId="{B62D6F5E-2370-6342-8475-642F95DFBBC8}">
      <dgm:prSet/>
      <dgm:spPr/>
      <dgm:t>
        <a:bodyPr/>
        <a:lstStyle/>
        <a:p>
          <a:endParaRPr lang="en-US"/>
        </a:p>
      </dgm:t>
    </dgm:pt>
    <dgm:pt modelId="{6B2CCF85-C514-3447-856D-E3A192AC266A}" type="pres">
      <dgm:prSet presAssocID="{33E7B05C-BFB9-7D40-A033-5AA2A969E5FB}" presName="compositeShape" presStyleCnt="0">
        <dgm:presLayoutVars>
          <dgm:chMax val="7"/>
          <dgm:dir/>
          <dgm:resizeHandles val="exact"/>
        </dgm:presLayoutVars>
      </dgm:prSet>
      <dgm:spPr/>
    </dgm:pt>
    <dgm:pt modelId="{710ED8D1-505A-DE4F-8384-7FE9D3C19A29}" type="pres">
      <dgm:prSet presAssocID="{33E7B05C-BFB9-7D40-A033-5AA2A969E5FB}" presName="wedge1" presStyleLbl="node1" presStyleIdx="0" presStyleCnt="3"/>
      <dgm:spPr/>
      <dgm:t>
        <a:bodyPr/>
        <a:lstStyle/>
        <a:p>
          <a:endParaRPr lang="en-US"/>
        </a:p>
      </dgm:t>
    </dgm:pt>
    <dgm:pt modelId="{BC40A092-557D-9F49-A4F6-AD54059F9483}" type="pres">
      <dgm:prSet presAssocID="{33E7B05C-BFB9-7D40-A033-5AA2A969E5FB}" presName="dummy1a" presStyleCnt="0"/>
      <dgm:spPr/>
    </dgm:pt>
    <dgm:pt modelId="{8702C57E-81A8-CA46-ADCD-1699DE61FBB1}" type="pres">
      <dgm:prSet presAssocID="{33E7B05C-BFB9-7D40-A033-5AA2A969E5FB}" presName="dummy1b" presStyleCnt="0"/>
      <dgm:spPr/>
    </dgm:pt>
    <dgm:pt modelId="{1BA763C2-281B-3949-88B6-051FAEA8C68B}" type="pres">
      <dgm:prSet presAssocID="{33E7B05C-BFB9-7D40-A033-5AA2A969E5FB}" presName="wedge1Tx" presStyleLbl="node1" presStyleIdx="0" presStyleCnt="3">
        <dgm:presLayoutVars>
          <dgm:chMax val="0"/>
          <dgm:chPref val="0"/>
          <dgm:bulletEnabled val="1"/>
        </dgm:presLayoutVars>
      </dgm:prSet>
      <dgm:spPr/>
      <dgm:t>
        <a:bodyPr/>
        <a:lstStyle/>
        <a:p>
          <a:endParaRPr lang="en-US"/>
        </a:p>
      </dgm:t>
    </dgm:pt>
    <dgm:pt modelId="{57113EB4-172E-534D-A5F5-F2E2429C429C}" type="pres">
      <dgm:prSet presAssocID="{33E7B05C-BFB9-7D40-A033-5AA2A969E5FB}" presName="wedge2" presStyleLbl="node1" presStyleIdx="1" presStyleCnt="3"/>
      <dgm:spPr/>
      <dgm:t>
        <a:bodyPr/>
        <a:lstStyle/>
        <a:p>
          <a:endParaRPr lang="en-US"/>
        </a:p>
      </dgm:t>
    </dgm:pt>
    <dgm:pt modelId="{F93532DB-F6BC-B04F-83C5-14D720F07BDA}" type="pres">
      <dgm:prSet presAssocID="{33E7B05C-BFB9-7D40-A033-5AA2A969E5FB}" presName="dummy2a" presStyleCnt="0"/>
      <dgm:spPr/>
    </dgm:pt>
    <dgm:pt modelId="{F4956315-3AF2-9E4D-A48A-98437F8717F7}" type="pres">
      <dgm:prSet presAssocID="{33E7B05C-BFB9-7D40-A033-5AA2A969E5FB}" presName="dummy2b" presStyleCnt="0"/>
      <dgm:spPr/>
    </dgm:pt>
    <dgm:pt modelId="{7CADEF58-1B98-FC42-8642-71773E47C145}" type="pres">
      <dgm:prSet presAssocID="{33E7B05C-BFB9-7D40-A033-5AA2A969E5FB}" presName="wedge2Tx" presStyleLbl="node1" presStyleIdx="1" presStyleCnt="3">
        <dgm:presLayoutVars>
          <dgm:chMax val="0"/>
          <dgm:chPref val="0"/>
          <dgm:bulletEnabled val="1"/>
        </dgm:presLayoutVars>
      </dgm:prSet>
      <dgm:spPr/>
      <dgm:t>
        <a:bodyPr/>
        <a:lstStyle/>
        <a:p>
          <a:endParaRPr lang="en-US"/>
        </a:p>
      </dgm:t>
    </dgm:pt>
    <dgm:pt modelId="{DA231477-5CDD-6144-B4D1-25E12F34AF3C}" type="pres">
      <dgm:prSet presAssocID="{33E7B05C-BFB9-7D40-A033-5AA2A969E5FB}" presName="wedge3" presStyleLbl="node1" presStyleIdx="2" presStyleCnt="3"/>
      <dgm:spPr/>
      <dgm:t>
        <a:bodyPr/>
        <a:lstStyle/>
        <a:p>
          <a:endParaRPr lang="en-US"/>
        </a:p>
      </dgm:t>
    </dgm:pt>
    <dgm:pt modelId="{9442F75B-BD54-BC4B-ABDB-6CEF017F2FF1}" type="pres">
      <dgm:prSet presAssocID="{33E7B05C-BFB9-7D40-A033-5AA2A969E5FB}" presName="dummy3a" presStyleCnt="0"/>
      <dgm:spPr/>
    </dgm:pt>
    <dgm:pt modelId="{666DCAC9-645E-7A49-A6AE-8B1A42D5A936}" type="pres">
      <dgm:prSet presAssocID="{33E7B05C-BFB9-7D40-A033-5AA2A969E5FB}" presName="dummy3b" presStyleCnt="0"/>
      <dgm:spPr/>
    </dgm:pt>
    <dgm:pt modelId="{33AFEDB7-0901-F047-81CB-DDE2E158E274}" type="pres">
      <dgm:prSet presAssocID="{33E7B05C-BFB9-7D40-A033-5AA2A969E5FB}" presName="wedge3Tx" presStyleLbl="node1" presStyleIdx="2" presStyleCnt="3">
        <dgm:presLayoutVars>
          <dgm:chMax val="0"/>
          <dgm:chPref val="0"/>
          <dgm:bulletEnabled val="1"/>
        </dgm:presLayoutVars>
      </dgm:prSet>
      <dgm:spPr/>
      <dgm:t>
        <a:bodyPr/>
        <a:lstStyle/>
        <a:p>
          <a:endParaRPr lang="en-US"/>
        </a:p>
      </dgm:t>
    </dgm:pt>
    <dgm:pt modelId="{8F22A9CB-D5FC-F246-BE17-74F48F0F2152}" type="pres">
      <dgm:prSet presAssocID="{EA90F169-B6C0-1B4A-B9C7-1CC46EB22F4F}" presName="arrowWedge1" presStyleLbl="fgSibTrans2D1" presStyleIdx="0" presStyleCnt="3"/>
      <dgm:spPr/>
    </dgm:pt>
    <dgm:pt modelId="{94100E9B-AB63-5143-8815-DCB662CE0E72}" type="pres">
      <dgm:prSet presAssocID="{F826F123-A1F6-B647-81BE-46857EFA44B7}" presName="arrowWedge2" presStyleLbl="fgSibTrans2D1" presStyleIdx="1" presStyleCnt="3"/>
      <dgm:spPr/>
    </dgm:pt>
    <dgm:pt modelId="{9D93E18E-8271-5949-A198-81B9C02CFB56}" type="pres">
      <dgm:prSet presAssocID="{F30826FE-BC83-744C-B102-013AA7F7A209}" presName="arrowWedge3" presStyleLbl="fgSibTrans2D1" presStyleIdx="2" presStyleCnt="3"/>
      <dgm:spPr/>
    </dgm:pt>
  </dgm:ptLst>
  <dgm:cxnLst>
    <dgm:cxn modelId="{49713AF8-B727-7C4F-A020-AB12A2454AA1}" type="presOf" srcId="{33E7B05C-BFB9-7D40-A033-5AA2A969E5FB}" destId="{6B2CCF85-C514-3447-856D-E3A192AC266A}" srcOrd="0" destOrd="0" presId="urn:microsoft.com/office/officeart/2005/8/layout/cycle8"/>
    <dgm:cxn modelId="{2DCCE7E6-2AFC-3247-86CD-B9524F527D27}" srcId="{33E7B05C-BFB9-7D40-A033-5AA2A969E5FB}" destId="{2ECE519A-E891-9946-8CC6-4A4FBADCD2A8}" srcOrd="1" destOrd="0" parTransId="{13C03463-5624-1A4F-AA02-09D49867A79B}" sibTransId="{F826F123-A1F6-B647-81BE-46857EFA44B7}"/>
    <dgm:cxn modelId="{82DEA292-F00E-714E-AC30-544CF3726440}" type="presOf" srcId="{3438D3CF-5320-AA46-AFB4-FCD36F3088DF}" destId="{710ED8D1-505A-DE4F-8384-7FE9D3C19A29}" srcOrd="0" destOrd="0" presId="urn:microsoft.com/office/officeart/2005/8/layout/cycle8"/>
    <dgm:cxn modelId="{B62D6F5E-2370-6342-8475-642F95DFBBC8}" srcId="{33E7B05C-BFB9-7D40-A033-5AA2A969E5FB}" destId="{E424C03E-93AC-AB4E-B1E8-36366CB07C1F}" srcOrd="2" destOrd="0" parTransId="{CB6D2537-A359-FB41-B911-7DBEB27AE77B}" sibTransId="{F30826FE-BC83-744C-B102-013AA7F7A209}"/>
    <dgm:cxn modelId="{F386621E-38D3-CB43-9483-0F29AB5B6DE7}" type="presOf" srcId="{E424C03E-93AC-AB4E-B1E8-36366CB07C1F}" destId="{DA231477-5CDD-6144-B4D1-25E12F34AF3C}" srcOrd="0" destOrd="0" presId="urn:microsoft.com/office/officeart/2005/8/layout/cycle8"/>
    <dgm:cxn modelId="{8890D0D6-A3EC-D449-8881-5F6B4BB6F649}" srcId="{33E7B05C-BFB9-7D40-A033-5AA2A969E5FB}" destId="{3438D3CF-5320-AA46-AFB4-FCD36F3088DF}" srcOrd="0" destOrd="0" parTransId="{EEF27CE6-63E9-8947-8B7D-5457BC0C73C6}" sibTransId="{EA90F169-B6C0-1B4A-B9C7-1CC46EB22F4F}"/>
    <dgm:cxn modelId="{35A4FBF9-5346-BA49-A58E-C157E3FDD155}" type="presOf" srcId="{2ECE519A-E891-9946-8CC6-4A4FBADCD2A8}" destId="{7CADEF58-1B98-FC42-8642-71773E47C145}" srcOrd="1" destOrd="0" presId="urn:microsoft.com/office/officeart/2005/8/layout/cycle8"/>
    <dgm:cxn modelId="{24296C40-E223-EB43-AC19-7303472EA888}" type="presOf" srcId="{E424C03E-93AC-AB4E-B1E8-36366CB07C1F}" destId="{33AFEDB7-0901-F047-81CB-DDE2E158E274}" srcOrd="1" destOrd="0" presId="urn:microsoft.com/office/officeart/2005/8/layout/cycle8"/>
    <dgm:cxn modelId="{9C4AD5D2-F8EA-844F-A15C-B1872A937E68}" type="presOf" srcId="{2ECE519A-E891-9946-8CC6-4A4FBADCD2A8}" destId="{57113EB4-172E-534D-A5F5-F2E2429C429C}" srcOrd="0" destOrd="0" presId="urn:microsoft.com/office/officeart/2005/8/layout/cycle8"/>
    <dgm:cxn modelId="{5FF8D107-9D83-4947-9A59-E00C1674DF28}" type="presOf" srcId="{3438D3CF-5320-AA46-AFB4-FCD36F3088DF}" destId="{1BA763C2-281B-3949-88B6-051FAEA8C68B}" srcOrd="1" destOrd="0" presId="urn:microsoft.com/office/officeart/2005/8/layout/cycle8"/>
    <dgm:cxn modelId="{42BC9543-8B8E-8C47-AE3B-4A922A3E916B}" type="presParOf" srcId="{6B2CCF85-C514-3447-856D-E3A192AC266A}" destId="{710ED8D1-505A-DE4F-8384-7FE9D3C19A29}" srcOrd="0" destOrd="0" presId="urn:microsoft.com/office/officeart/2005/8/layout/cycle8"/>
    <dgm:cxn modelId="{506595C2-A7A6-8E40-9954-FF217E022163}" type="presParOf" srcId="{6B2CCF85-C514-3447-856D-E3A192AC266A}" destId="{BC40A092-557D-9F49-A4F6-AD54059F9483}" srcOrd="1" destOrd="0" presId="urn:microsoft.com/office/officeart/2005/8/layout/cycle8"/>
    <dgm:cxn modelId="{31AB8D72-2EDE-4F46-975C-5DB7A3CD0414}" type="presParOf" srcId="{6B2CCF85-C514-3447-856D-E3A192AC266A}" destId="{8702C57E-81A8-CA46-ADCD-1699DE61FBB1}" srcOrd="2" destOrd="0" presId="urn:microsoft.com/office/officeart/2005/8/layout/cycle8"/>
    <dgm:cxn modelId="{DA1B618B-F376-C54A-B559-5AC24CE5406C}" type="presParOf" srcId="{6B2CCF85-C514-3447-856D-E3A192AC266A}" destId="{1BA763C2-281B-3949-88B6-051FAEA8C68B}" srcOrd="3" destOrd="0" presId="urn:microsoft.com/office/officeart/2005/8/layout/cycle8"/>
    <dgm:cxn modelId="{68FB0408-8638-9641-8C73-706DA9FE889F}" type="presParOf" srcId="{6B2CCF85-C514-3447-856D-E3A192AC266A}" destId="{57113EB4-172E-534D-A5F5-F2E2429C429C}" srcOrd="4" destOrd="0" presId="urn:microsoft.com/office/officeart/2005/8/layout/cycle8"/>
    <dgm:cxn modelId="{EC48823B-F502-DE42-8E8F-66EACEB38A1E}" type="presParOf" srcId="{6B2CCF85-C514-3447-856D-E3A192AC266A}" destId="{F93532DB-F6BC-B04F-83C5-14D720F07BDA}" srcOrd="5" destOrd="0" presId="urn:microsoft.com/office/officeart/2005/8/layout/cycle8"/>
    <dgm:cxn modelId="{A9412FD0-A912-0149-8F14-FD31223E306B}" type="presParOf" srcId="{6B2CCF85-C514-3447-856D-E3A192AC266A}" destId="{F4956315-3AF2-9E4D-A48A-98437F8717F7}" srcOrd="6" destOrd="0" presId="urn:microsoft.com/office/officeart/2005/8/layout/cycle8"/>
    <dgm:cxn modelId="{B271245E-4D86-5A4A-B188-84D3E298151F}" type="presParOf" srcId="{6B2CCF85-C514-3447-856D-E3A192AC266A}" destId="{7CADEF58-1B98-FC42-8642-71773E47C145}" srcOrd="7" destOrd="0" presId="urn:microsoft.com/office/officeart/2005/8/layout/cycle8"/>
    <dgm:cxn modelId="{5D3619B8-1DC7-984E-8A07-B49F96B4844A}" type="presParOf" srcId="{6B2CCF85-C514-3447-856D-E3A192AC266A}" destId="{DA231477-5CDD-6144-B4D1-25E12F34AF3C}" srcOrd="8" destOrd="0" presId="urn:microsoft.com/office/officeart/2005/8/layout/cycle8"/>
    <dgm:cxn modelId="{FA592139-B073-2441-99DE-F9313B471ADB}" type="presParOf" srcId="{6B2CCF85-C514-3447-856D-E3A192AC266A}" destId="{9442F75B-BD54-BC4B-ABDB-6CEF017F2FF1}" srcOrd="9" destOrd="0" presId="urn:microsoft.com/office/officeart/2005/8/layout/cycle8"/>
    <dgm:cxn modelId="{14DCE9A9-62BE-7E48-8DEB-64F80621F132}" type="presParOf" srcId="{6B2CCF85-C514-3447-856D-E3A192AC266A}" destId="{666DCAC9-645E-7A49-A6AE-8B1A42D5A936}" srcOrd="10" destOrd="0" presId="urn:microsoft.com/office/officeart/2005/8/layout/cycle8"/>
    <dgm:cxn modelId="{B7FE49F8-AAAD-AD4A-B5EF-8AAE2BF70363}" type="presParOf" srcId="{6B2CCF85-C514-3447-856D-E3A192AC266A}" destId="{33AFEDB7-0901-F047-81CB-DDE2E158E274}" srcOrd="11" destOrd="0" presId="urn:microsoft.com/office/officeart/2005/8/layout/cycle8"/>
    <dgm:cxn modelId="{8D36DE00-8AE3-E14A-82FB-04DCD7330E6D}" type="presParOf" srcId="{6B2CCF85-C514-3447-856D-E3A192AC266A}" destId="{8F22A9CB-D5FC-F246-BE17-74F48F0F2152}" srcOrd="12" destOrd="0" presId="urn:microsoft.com/office/officeart/2005/8/layout/cycle8"/>
    <dgm:cxn modelId="{40D2FAF2-75FF-E84D-A791-78C435056C35}" type="presParOf" srcId="{6B2CCF85-C514-3447-856D-E3A192AC266A}" destId="{94100E9B-AB63-5143-8815-DCB662CE0E72}" srcOrd="13" destOrd="0" presId="urn:microsoft.com/office/officeart/2005/8/layout/cycle8"/>
    <dgm:cxn modelId="{880CB95B-33B3-F44A-9BD5-5DCB5BD5B9FB}" type="presParOf" srcId="{6B2CCF85-C514-3447-856D-E3A192AC266A}" destId="{9D93E18E-8271-5949-A198-81B9C02CFB56}" srcOrd="14" destOrd="0" presId="urn:microsoft.com/office/officeart/2005/8/layout/cycle8"/>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10ED8D1-505A-DE4F-8384-7FE9D3C19A29}">
      <dsp:nvSpPr>
        <dsp:cNvPr id="0" name=""/>
        <dsp:cNvSpPr/>
      </dsp:nvSpPr>
      <dsp:spPr>
        <a:xfrm>
          <a:off x="2119286" y="322096"/>
          <a:ext cx="4162482" cy="4162482"/>
        </a:xfrm>
        <a:prstGeom prst="pie">
          <a:avLst>
            <a:gd name="adj1" fmla="val 16200000"/>
            <a:gd name="adj2" fmla="val 1800000"/>
          </a:avLst>
        </a:prstGeom>
        <a:gradFill rotWithShape="0">
          <a:gsLst>
            <a:gs pos="0">
              <a:schemeClr val="accent1">
                <a:hueOff val="0"/>
                <a:satOff val="0"/>
                <a:lumOff val="0"/>
                <a:alphaOff val="0"/>
                <a:tint val="100000"/>
                <a:shade val="100000"/>
                <a:satMod val="130000"/>
              </a:schemeClr>
            </a:gs>
            <a:gs pos="100000">
              <a:schemeClr val="accent1">
                <a:hueOff val="0"/>
                <a:satOff val="0"/>
                <a:lumOff val="0"/>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35560" tIns="35560" rIns="35560" bIns="35560" numCol="1" spcCol="1270" anchor="ctr" anchorCtr="0">
          <a:noAutofit/>
        </a:bodyPr>
        <a:lstStyle/>
        <a:p>
          <a:pPr lvl="0" algn="ctr" defTabSz="1244600">
            <a:lnSpc>
              <a:spcPct val="90000"/>
            </a:lnSpc>
            <a:spcBef>
              <a:spcPct val="0"/>
            </a:spcBef>
            <a:spcAft>
              <a:spcPct val="35000"/>
            </a:spcAft>
          </a:pPr>
          <a:r>
            <a:rPr lang="en-US" sz="2800" kern="1200" dirty="0" smtClean="0"/>
            <a:t>Thorough</a:t>
          </a:r>
          <a:endParaRPr lang="en-US" sz="2800" kern="1200" dirty="0"/>
        </a:p>
      </dsp:txBody>
      <dsp:txXfrm>
        <a:off x="4313013" y="1204146"/>
        <a:ext cx="1486600" cy="1238834"/>
      </dsp:txXfrm>
    </dsp:sp>
    <dsp:sp modelId="{57113EB4-172E-534D-A5F5-F2E2429C429C}">
      <dsp:nvSpPr>
        <dsp:cNvPr id="0" name=""/>
        <dsp:cNvSpPr/>
      </dsp:nvSpPr>
      <dsp:spPr>
        <a:xfrm>
          <a:off x="2033558" y="470756"/>
          <a:ext cx="4162482" cy="4162482"/>
        </a:xfrm>
        <a:prstGeom prst="pie">
          <a:avLst>
            <a:gd name="adj1" fmla="val 1800000"/>
            <a:gd name="adj2" fmla="val 9000000"/>
          </a:avLst>
        </a:prstGeom>
        <a:gradFill rotWithShape="0">
          <a:gsLst>
            <a:gs pos="0">
              <a:schemeClr val="accent1">
                <a:hueOff val="0"/>
                <a:satOff val="0"/>
                <a:lumOff val="0"/>
                <a:alphaOff val="0"/>
                <a:tint val="100000"/>
                <a:shade val="100000"/>
                <a:satMod val="130000"/>
              </a:schemeClr>
            </a:gs>
            <a:gs pos="100000">
              <a:schemeClr val="accent1">
                <a:hueOff val="0"/>
                <a:satOff val="0"/>
                <a:lumOff val="0"/>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35560" tIns="35560" rIns="35560" bIns="35560" numCol="1" spcCol="1270" anchor="ctr" anchorCtr="0">
          <a:noAutofit/>
        </a:bodyPr>
        <a:lstStyle/>
        <a:p>
          <a:pPr lvl="0" algn="ctr" defTabSz="1244600">
            <a:lnSpc>
              <a:spcPct val="90000"/>
            </a:lnSpc>
            <a:spcBef>
              <a:spcPct val="0"/>
            </a:spcBef>
            <a:spcAft>
              <a:spcPct val="35000"/>
            </a:spcAft>
          </a:pPr>
          <a:r>
            <a:rPr lang="en-US" sz="2800" kern="1200" dirty="0" smtClean="0"/>
            <a:t>Equitable</a:t>
          </a:r>
          <a:endParaRPr lang="en-US" sz="2800" kern="1200" dirty="0"/>
        </a:p>
      </dsp:txBody>
      <dsp:txXfrm>
        <a:off x="3024626" y="3171415"/>
        <a:ext cx="2229901" cy="1090173"/>
      </dsp:txXfrm>
    </dsp:sp>
    <dsp:sp modelId="{DA231477-5CDD-6144-B4D1-25E12F34AF3C}">
      <dsp:nvSpPr>
        <dsp:cNvPr id="0" name=""/>
        <dsp:cNvSpPr/>
      </dsp:nvSpPr>
      <dsp:spPr>
        <a:xfrm>
          <a:off x="1947831" y="322096"/>
          <a:ext cx="4162482" cy="4162482"/>
        </a:xfrm>
        <a:prstGeom prst="pie">
          <a:avLst>
            <a:gd name="adj1" fmla="val 9000000"/>
            <a:gd name="adj2" fmla="val 16200000"/>
          </a:avLst>
        </a:prstGeom>
        <a:gradFill rotWithShape="0">
          <a:gsLst>
            <a:gs pos="0">
              <a:schemeClr val="accent1">
                <a:hueOff val="0"/>
                <a:satOff val="0"/>
                <a:lumOff val="0"/>
                <a:alphaOff val="0"/>
                <a:tint val="100000"/>
                <a:shade val="100000"/>
                <a:satMod val="130000"/>
              </a:schemeClr>
            </a:gs>
            <a:gs pos="100000">
              <a:schemeClr val="accent1">
                <a:hueOff val="0"/>
                <a:satOff val="0"/>
                <a:lumOff val="0"/>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35560" tIns="35560" rIns="35560" bIns="35560" numCol="1" spcCol="1270" anchor="ctr" anchorCtr="0">
          <a:noAutofit/>
        </a:bodyPr>
        <a:lstStyle/>
        <a:p>
          <a:pPr lvl="0" algn="ctr" defTabSz="1244600">
            <a:lnSpc>
              <a:spcPct val="90000"/>
            </a:lnSpc>
            <a:spcBef>
              <a:spcPct val="0"/>
            </a:spcBef>
            <a:spcAft>
              <a:spcPct val="35000"/>
            </a:spcAft>
          </a:pPr>
          <a:r>
            <a:rPr lang="en-US" sz="2800" kern="1200" dirty="0" smtClean="0"/>
            <a:t>Prompt</a:t>
          </a:r>
          <a:endParaRPr lang="en-US" sz="2800" kern="1200" dirty="0"/>
        </a:p>
      </dsp:txBody>
      <dsp:txXfrm>
        <a:off x="2429985" y="1204146"/>
        <a:ext cx="1486600" cy="1238834"/>
      </dsp:txXfrm>
    </dsp:sp>
    <dsp:sp modelId="{8F22A9CB-D5FC-F246-BE17-74F48F0F2152}">
      <dsp:nvSpPr>
        <dsp:cNvPr id="0" name=""/>
        <dsp:cNvSpPr/>
      </dsp:nvSpPr>
      <dsp:spPr>
        <a:xfrm>
          <a:off x="1861952" y="64419"/>
          <a:ext cx="4677837" cy="4677837"/>
        </a:xfrm>
        <a:prstGeom prst="circularArrow">
          <a:avLst>
            <a:gd name="adj1" fmla="val 5085"/>
            <a:gd name="adj2" fmla="val 327528"/>
            <a:gd name="adj3" fmla="val 1472472"/>
            <a:gd name="adj4" fmla="val 16199432"/>
            <a:gd name="adj5" fmla="val 5932"/>
          </a:avLst>
        </a:prstGeom>
        <a:gradFill rotWithShape="0">
          <a:gsLst>
            <a:gs pos="0">
              <a:schemeClr val="accent1">
                <a:tint val="60000"/>
                <a:hueOff val="0"/>
                <a:satOff val="0"/>
                <a:lumOff val="0"/>
                <a:alphaOff val="0"/>
                <a:tint val="100000"/>
                <a:shade val="100000"/>
                <a:satMod val="130000"/>
              </a:schemeClr>
            </a:gs>
            <a:gs pos="100000">
              <a:schemeClr val="accent1">
                <a:tint val="60000"/>
                <a:hueOff val="0"/>
                <a:satOff val="0"/>
                <a:lumOff val="0"/>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sp>
    <dsp:sp modelId="{94100E9B-AB63-5143-8815-DCB662CE0E72}">
      <dsp:nvSpPr>
        <dsp:cNvPr id="0" name=""/>
        <dsp:cNvSpPr/>
      </dsp:nvSpPr>
      <dsp:spPr>
        <a:xfrm>
          <a:off x="1775881" y="212816"/>
          <a:ext cx="4677837" cy="4677837"/>
        </a:xfrm>
        <a:prstGeom prst="circularArrow">
          <a:avLst>
            <a:gd name="adj1" fmla="val 5085"/>
            <a:gd name="adj2" fmla="val 327528"/>
            <a:gd name="adj3" fmla="val 8671970"/>
            <a:gd name="adj4" fmla="val 1800502"/>
            <a:gd name="adj5" fmla="val 5932"/>
          </a:avLst>
        </a:prstGeom>
        <a:gradFill rotWithShape="0">
          <a:gsLst>
            <a:gs pos="0">
              <a:schemeClr val="accent1">
                <a:tint val="60000"/>
                <a:hueOff val="0"/>
                <a:satOff val="0"/>
                <a:lumOff val="0"/>
                <a:alphaOff val="0"/>
                <a:tint val="100000"/>
                <a:shade val="100000"/>
                <a:satMod val="130000"/>
              </a:schemeClr>
            </a:gs>
            <a:gs pos="100000">
              <a:schemeClr val="accent1">
                <a:tint val="60000"/>
                <a:hueOff val="0"/>
                <a:satOff val="0"/>
                <a:lumOff val="0"/>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sp>
    <dsp:sp modelId="{9D93E18E-8271-5949-A198-81B9C02CFB56}">
      <dsp:nvSpPr>
        <dsp:cNvPr id="0" name=""/>
        <dsp:cNvSpPr/>
      </dsp:nvSpPr>
      <dsp:spPr>
        <a:xfrm>
          <a:off x="1689810" y="64419"/>
          <a:ext cx="4677837" cy="4677837"/>
        </a:xfrm>
        <a:prstGeom prst="circularArrow">
          <a:avLst>
            <a:gd name="adj1" fmla="val 5085"/>
            <a:gd name="adj2" fmla="val 327528"/>
            <a:gd name="adj3" fmla="val 15873039"/>
            <a:gd name="adj4" fmla="val 9000000"/>
            <a:gd name="adj5" fmla="val 5932"/>
          </a:avLst>
        </a:prstGeom>
        <a:gradFill rotWithShape="0">
          <a:gsLst>
            <a:gs pos="0">
              <a:schemeClr val="accent1">
                <a:tint val="60000"/>
                <a:hueOff val="0"/>
                <a:satOff val="0"/>
                <a:lumOff val="0"/>
                <a:alphaOff val="0"/>
                <a:tint val="100000"/>
                <a:shade val="100000"/>
                <a:satMod val="130000"/>
              </a:schemeClr>
            </a:gs>
            <a:gs pos="100000">
              <a:schemeClr val="accent1">
                <a:tint val="60000"/>
                <a:hueOff val="0"/>
                <a:satOff val="0"/>
                <a:lumOff val="0"/>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sp>
  </dsp:spTree>
</dsp:drawing>
</file>

<file path=ppt/diagrams/layout1.xml><?xml version="1.0" encoding="utf-8"?>
<dgm:layoutDef xmlns:dgm="http://schemas.openxmlformats.org/drawingml/2006/diagram" xmlns:a="http://schemas.openxmlformats.org/drawingml/2006/main" uniqueId="urn:microsoft.com/office/officeart/2005/8/layout/cycle8">
  <dgm:title val=""/>
  <dgm:desc val=""/>
  <dgm:catLst>
    <dgm:cat type="cycle" pri="7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 modelId="5"/>
      </dgm:ptLst>
      <dgm:cxnLst>
        <dgm:cxn modelId="7" srcId="0" destId="1" srcOrd="0" destOrd="0"/>
        <dgm:cxn modelId="8" srcId="0" destId="2" srcOrd="1" destOrd="0"/>
        <dgm:cxn modelId="9" srcId="0" destId="3" srcOrd="2" destOrd="0"/>
        <dgm:cxn modelId="10" srcId="0" destId="4" srcOrd="3" destOrd="0"/>
        <dgm:cxn modelId="11" srcId="0" destId="5" srcOrd="4" destOrd="0"/>
      </dgm:cxnLst>
      <dgm:bg/>
      <dgm:whole/>
    </dgm:dataModel>
  </dgm:clrData>
  <dgm:layoutNode name="compositeShape">
    <dgm:varLst>
      <dgm:chMax val="7"/>
      <dgm:dir/>
      <dgm:resizeHandles val="exact"/>
    </dgm:varLst>
    <dgm:alg type="composite">
      <dgm:param type="horzAlign" val="ctr"/>
      <dgm:param type="vertAlign" val="mid"/>
      <dgm:param type="ar" val="1"/>
    </dgm:alg>
    <dgm:shape xmlns:r="http://schemas.openxmlformats.org/officeDocument/2006/relationships" r:blip="">
      <dgm:adjLst/>
    </dgm:shape>
    <dgm:presOf/>
    <dgm:choose name="Name0">
      <dgm:if name="Name1" axis="ch" ptType="node" func="cnt" op="equ" val="1">
        <dgm:constrLst>
          <dgm:constr type="l" for="ch" forName="wedge1" refType="w" fact="0.08"/>
          <dgm:constr type="t" for="ch" forName="wedge1" refType="w" fact="0.08"/>
          <dgm:constr type="w" for="ch" forName="wedge1" refType="w" fact="0.84"/>
          <dgm:constr type="h" for="ch" forName="wedge1" refType="h" fact="0.84"/>
          <dgm:constr type="l" for="ch" forName="dummy1a" refType="w" fact="0.5"/>
          <dgm:constr type="t" for="ch" forName="dummy1a" refType="h" fact="0.08"/>
          <dgm:constr type="l" for="ch" forName="dummy1b" refType="w" fact="0.5"/>
          <dgm:constr type="t" for="ch" forName="dummy1b" refType="h" fact="0.08"/>
          <dgm:constr type="l" for="ch" forName="wedge1Tx" refType="w" fact="0.22"/>
          <dgm:constr type="t" for="ch" forName="wedge1Tx" refType="h" fact="0.22"/>
          <dgm:constr type="w" for="ch" forName="wedge1Tx" refType="w" fact="0.56"/>
          <dgm:constr type="h" for="ch" forName="wedge1Tx" refType="h" fact="0.56"/>
          <dgm:constr type="h" for="ch" forName="arrowWedge1single" refType="w" fact="0.08"/>
          <dgm:constr type="diam" for="ch" forName="arrowWedge1single" refType="w" fact="0.84"/>
          <dgm:constr type="l" for="ch" forName="arrowWedge1single" refType="w" fact="0.5"/>
          <dgm:constr type="t" for="ch" forName="arrowWedge1single" refType="w" fact="0.5"/>
          <dgm:constr type="primFontSz" for="ch" ptType="node" op="equ"/>
        </dgm:constrLst>
      </dgm:if>
      <dgm:if name="Name2" axis="ch" ptType="node" func="cnt" op="equ" val="2">
        <dgm:constrLst>
          <dgm:constr type="l" for="ch" forName="wedge1" refType="w" fact="0.1"/>
          <dgm:constr type="t" for="ch" forName="wedge1" refType="w" fact="0.08"/>
          <dgm:constr type="w" for="ch" forName="wedge1" refType="w" fact="0.84"/>
          <dgm:constr type="h" for="ch" forName="wedge1" refType="h" fact="0.84"/>
          <dgm:constr type="l" for="ch" forName="dummy1a" refType="w" fact="0.52"/>
          <dgm:constr type="t" for="ch" forName="dummy1a" refType="h" fact="0.08"/>
          <dgm:constr type="l" for="ch" forName="dummy1b" refType="w" fact="0.52"/>
          <dgm:constr type="t" for="ch" forName="dummy1b" refType="h" fact="0.92"/>
          <dgm:constr type="l" for="ch" forName="wedge1Tx" refType="w" fact="0.559"/>
          <dgm:constr type="t" for="ch" forName="wedge1Tx" refType="h" fact="0.3"/>
          <dgm:constr type="w" for="ch" forName="wedge1Tx" refType="w" fact="0.3"/>
          <dgm:constr type="h" for="ch" forName="wedge1Tx" refType="h" fact="0.4"/>
          <dgm:constr type="l" for="ch" forName="wedge2" refType="w" fact="0.06"/>
          <dgm:constr type="t" for="ch" forName="wedge2" refType="w" fact="0.08"/>
          <dgm:constr type="w" for="ch" forName="wedge2" refType="w" fact="0.84"/>
          <dgm:constr type="h" for="ch" forName="wedge2" refType="h" fact="0.84"/>
          <dgm:constr type="l" for="ch" forName="dummy2a" refType="w" fact="0.48"/>
          <dgm:constr type="t" for="ch" forName="dummy2a" refType="h" fact="0.92"/>
          <dgm:constr type="l" for="ch" forName="dummy2b" refType="w" fact="0.48"/>
          <dgm:constr type="t" for="ch" forName="dummy2b" refType="h" fact="0.08"/>
          <dgm:constr type="r" for="ch" forName="wedge2Tx" refType="w" fact="0.441"/>
          <dgm:constr type="t" for="ch" forName="wedge2Tx" refType="h" fact="0.3"/>
          <dgm:constr type="w" for="ch" forName="wedge2Tx" refType="w" fact="0.3"/>
          <dgm:constr type="h" for="ch" forName="wedge2Tx" refType="h" fact="0.4"/>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primFontSz" for="ch" ptType="node" op="equ"/>
        </dgm:constrLst>
      </dgm:if>
      <dgm:if name="Name3" axis="ch" ptType="node" func="cnt" op="equ" val="3">
        <dgm:constrLst>
          <dgm:constr type="l" for="ch" forName="wedge1" refType="w" fact="0.0973"/>
          <dgm:constr type="t" for="ch" forName="wedge1" refType="w" fact="0.07"/>
          <dgm:constr type="w" for="ch" forName="wedge1" refType="w" fact="0.84"/>
          <dgm:constr type="h" for="ch" forName="wedge1" refType="h" fact="0.84"/>
          <dgm:constr type="l" for="ch" forName="dummy1a" refType="w" fact="0.5173"/>
          <dgm:constr type="t" for="ch" forName="dummy1a" refType="h" fact="0.07"/>
          <dgm:constr type="l" for="ch" forName="dummy1b" refType="w" fact="0.8811"/>
          <dgm:constr type="t" for="ch" forName="dummy1b" refType="h" fact="0.7"/>
          <dgm:constr type="l" for="ch" forName="wedge1Tx" refType="w" fact="0.54"/>
          <dgm:constr type="t" for="ch" forName="wedge1Tx" refType="h" fact="0.248"/>
          <dgm:constr type="w" for="ch" forName="wedge1Tx" refType="w" fact="0.3"/>
          <dgm:constr type="h" for="ch" forName="wedge1Tx" refType="h" fact="0.25"/>
          <dgm:constr type="l" for="ch" forName="wedge2" refType="w" fact="0.08"/>
          <dgm:constr type="t" for="ch" forName="wedge2" refType="w" fact="0.1"/>
          <dgm:constr type="w" for="ch" forName="wedge2" refType="w" fact="0.84"/>
          <dgm:constr type="h" for="ch" forName="wedge2" refType="h" fact="0.84"/>
          <dgm:constr type="l" for="ch" forName="dummy2a" refType="w" fact="0.8637"/>
          <dgm:constr type="t" for="ch" forName="dummy2a" refType="h" fact="0.73"/>
          <dgm:constr type="l" for="ch" forName="dummy2b" refType="w" fact="0.1363"/>
          <dgm:constr type="t" for="ch" forName="dummy2b" refType="h" fact="0.73"/>
          <dgm:constr type="l" for="ch" forName="wedge2Tx" refType="w" fact="0.28"/>
          <dgm:constr type="t" for="ch" forName="wedge2Tx" refType="h" fact="0.645"/>
          <dgm:constr type="w" for="ch" forName="wedge2Tx" refType="w" fact="0.45"/>
          <dgm:constr type="h" for="ch" forName="wedge2Tx" refType="h" fact="0.22"/>
          <dgm:constr type="l" for="ch" forName="wedge3" refType="w" fact="0.0627"/>
          <dgm:constr type="t" for="ch" forName="wedge3" refType="w" fact="0.07"/>
          <dgm:constr type="w" for="ch" forName="wedge3" refType="w" fact="0.84"/>
          <dgm:constr type="h" for="ch" forName="wedge3" refType="h" fact="0.84"/>
          <dgm:constr type="l" for="ch" forName="dummy3a" refType="w" fact="0.1189"/>
          <dgm:constr type="t" for="ch" forName="dummy3a" refType="h" fact="0.7"/>
          <dgm:constr type="l" for="ch" forName="dummy3b" refType="w" fact="0.4827"/>
          <dgm:constr type="t" for="ch" forName="dummy3b" refType="h" fact="0.07"/>
          <dgm:constr type="r" for="ch" forName="wedge3Tx" refType="w" fact="0.46"/>
          <dgm:constr type="t" for="ch" forName="wedge3Tx" refType="h" fact="0.248"/>
          <dgm:constr type="w" for="ch" forName="wedge3Tx" refType="w" fact="0.3"/>
          <dgm:constr type="h" for="ch" forName="wedge3Tx" refType="h" fact="0.25"/>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primFontSz" for="ch" ptType="node" op="equ"/>
        </dgm:constrLst>
      </dgm:if>
      <dgm:if name="Name4" axis="ch" ptType="node" func="cnt" op="equ" val="4">
        <dgm:constrLst>
          <dgm:constr type="l" for="ch" forName="wedge1" refType="w" fact="0.0941"/>
          <dgm:constr type="t" for="ch" forName="wedge1" refType="w" fact="0.0659"/>
          <dgm:constr type="w" for="ch" forName="wedge1" refType="w" fact="0.84"/>
          <dgm:constr type="h" for="ch" forName="wedge1" refType="h" fact="0.84"/>
          <dgm:constr type="l" for="ch" forName="dummy1a" refType="w" fact="0.5141"/>
          <dgm:constr type="t" for="ch" forName="dummy1a" refType="h" fact="0.0659"/>
          <dgm:constr type="l" for="ch" forName="dummy1b" refType="w" fact="0.9341"/>
          <dgm:constr type="t" for="ch" forName="dummy1b" refType="h" fact="0.4859"/>
          <dgm:constr type="l" for="ch" forName="wedge1Tx" refType="w" fact="0.54"/>
          <dgm:constr type="t" for="ch" forName="wedge1Tx" refType="h" fact="0.24"/>
          <dgm:constr type="w" for="ch" forName="wedge1Tx" refType="w" fact="0.31"/>
          <dgm:constr type="h" for="ch" forName="wedge1Tx" refType="h" fact="0.23"/>
          <dgm:constr type="l" for="ch" forName="wedge2" refType="w" fact="0.0941"/>
          <dgm:constr type="t" for="ch" forName="wedge2" refType="w" fact="0.0941"/>
          <dgm:constr type="w" for="ch" forName="wedge2" refType="w" fact="0.84"/>
          <dgm:constr type="h" for="ch" forName="wedge2" refType="h" fact="0.84"/>
          <dgm:constr type="l" for="ch" forName="dummy2a" refType="w" fact="0.9341"/>
          <dgm:constr type="t" for="ch" forName="dummy2a" refType="h" fact="0.5141"/>
          <dgm:constr type="l" for="ch" forName="dummy2b" refType="w" fact="0.5141"/>
          <dgm:constr type="t" for="ch" forName="dummy2b" refType="h" fact="0.9341"/>
          <dgm:constr type="l" for="ch" forName="wedge2Tx" refType="w" fact="0.54"/>
          <dgm:constr type="t" for="ch" forName="wedge2Tx" refType="h" fact="0.53"/>
          <dgm:constr type="w" for="ch" forName="wedge2Tx" refType="w" fact="0.31"/>
          <dgm:constr type="h" for="ch" forName="wedge2Tx" refType="h" fact="0.23"/>
          <dgm:constr type="l" for="ch" forName="wedge3" refType="w" fact="0.0659"/>
          <dgm:constr type="t" for="ch" forName="wedge3" refType="w" fact="0.0941"/>
          <dgm:constr type="w" for="ch" forName="wedge3" refType="w" fact="0.84"/>
          <dgm:constr type="h" for="ch" forName="wedge3" refType="h" fact="0.84"/>
          <dgm:constr type="l" for="ch" forName="dummy3a" refType="w" fact="0.4859"/>
          <dgm:constr type="t" for="ch" forName="dummy3a" refType="h" fact="0.9341"/>
          <dgm:constr type="l" for="ch" forName="dummy3b" refType="w" fact="0.0659"/>
          <dgm:constr type="t" for="ch" forName="dummy3b" refType="h" fact="0.5141"/>
          <dgm:constr type="r" for="ch" forName="wedge3Tx" refType="w" fact="0.46"/>
          <dgm:constr type="t" for="ch" forName="wedge3Tx" refType="h" fact="0.53"/>
          <dgm:constr type="w" for="ch" forName="wedge3Tx" refType="w" fact="0.31"/>
          <dgm:constr type="h" for="ch" forName="wedge3Tx" refType="h" fact="0.23"/>
          <dgm:constr type="l" for="ch" forName="wedge4" refType="w" fact="0.0659"/>
          <dgm:constr type="t" for="ch" forName="wedge4" refType="h" fact="0.0659"/>
          <dgm:constr type="w" for="ch" forName="wedge4" refType="w" fact="0.84"/>
          <dgm:constr type="h" for="ch" forName="wedge4" refType="h" fact="0.84"/>
          <dgm:constr type="l" for="ch" forName="dummy4a" refType="w" fact="0.0659"/>
          <dgm:constr type="t" for="ch" forName="dummy4a" refType="h" fact="0.4859"/>
          <dgm:constr type="l" for="ch" forName="dummy4b" refType="w" fact="0.4859"/>
          <dgm:constr type="t" for="ch" forName="dummy4b" refType="h" fact="0.0659"/>
          <dgm:constr type="r" for="ch" forName="wedge4Tx" refType="w" fact="0.46"/>
          <dgm:constr type="t" for="ch" forName="wedge4Tx" refType="h" fact="0.24"/>
          <dgm:constr type="w" for="ch" forName="wedge4Tx" refType="w" fact="0.31"/>
          <dgm:constr type="h" for="ch" forName="wedge4Tx" refType="h" fact="0.23"/>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primFontSz" for="ch" ptType="node" op="equ"/>
        </dgm:constrLst>
      </dgm:if>
      <dgm:if name="Name5" axis="ch" ptType="node" func="cnt" op="equ" val="5">
        <dgm:constrLst>
          <dgm:constr type="l" for="ch" forName="wedge1" refType="w" fact="0.0918"/>
          <dgm:constr type="t" for="ch" forName="wedge1" refType="w" fact="0.0638"/>
          <dgm:constr type="w" for="ch" forName="wedge1" refType="w" fact="0.84"/>
          <dgm:constr type="h" for="ch" forName="wedge1" refType="h" fact="0.84"/>
          <dgm:constr type="l" for="ch" forName="dummy1a" refType="w" fact="0.5118"/>
          <dgm:constr type="t" for="ch" forName="dummy1a" refType="h" fact="0.0638"/>
          <dgm:constr type="l" for="ch" forName="dummy1b" refType="w" fact="0.9112"/>
          <dgm:constr type="t" for="ch" forName="dummy1b" refType="h" fact="0.354"/>
          <dgm:constr type="l" for="ch" forName="wedge1Tx" refType="w" fact="0.53"/>
          <dgm:constr type="t" for="ch" forName="wedge1Tx" refType="h" fact="0.205"/>
          <dgm:constr type="w" for="ch" forName="wedge1Tx" refType="w" fact="0.27"/>
          <dgm:constr type="h" for="ch" forName="wedge1Tx" refType="h" fact="0.18"/>
          <dgm:constr type="l" for="ch" forName="wedge2" refType="w" fact="0.099"/>
          <dgm:constr type="t" for="ch" forName="wedge2" refType="w" fact="0.0862"/>
          <dgm:constr type="w" for="ch" forName="wedge2" refType="w" fact="0.84"/>
          <dgm:constr type="h" for="ch" forName="wedge2" refType="h" fact="0.84"/>
          <dgm:constr type="l" for="ch" forName="dummy2a" refType="w" fact="0.9185"/>
          <dgm:constr type="t" for="ch" forName="dummy2a" refType="h" fact="0.3764"/>
          <dgm:constr type="l" for="ch" forName="dummy2b" refType="w" fact="0.7659"/>
          <dgm:constr type="t" for="ch" forName="dummy2b" refType="h" fact="0.846"/>
          <dgm:constr type="l" for="ch" forName="wedge2Tx" refType="w" fact="0.64"/>
          <dgm:constr type="t" for="ch" forName="wedge2Tx" refType="h" fact="0.47"/>
          <dgm:constr type="w" for="ch" forName="wedge2Tx" refType="w" fact="0.25"/>
          <dgm:constr type="h" for="ch" forName="wedge2Tx" refType="h" fact="0.2"/>
          <dgm:constr type="l" for="ch" forName="wedge3" refType="w" fact="0.08"/>
          <dgm:constr type="t" for="ch" forName="wedge3" refType="w" fact="0.1"/>
          <dgm:constr type="w" for="ch" forName="wedge3" refType="w" fact="0.84"/>
          <dgm:constr type="h" for="ch" forName="wedge3" refType="h" fact="0.84"/>
          <dgm:constr type="l" for="ch" forName="dummy3a" refType="w" fact="0.7469"/>
          <dgm:constr type="t" for="ch" forName="dummy3a" refType="h" fact="0.8598"/>
          <dgm:constr type="l" for="ch" forName="dummy3b" refType="w" fact="0.2531"/>
          <dgm:constr type="t" for="ch" forName="dummy3b" refType="h" fact="0.8598"/>
          <dgm:constr type="l" for="ch" forName="wedge3Tx" refType="w" fact="0.38"/>
          <dgm:constr type="t" for="ch" forName="wedge3Tx" refType="h" fact="0.69"/>
          <dgm:constr type="w" for="ch" forName="wedge3Tx" refType="w" fact="0.24"/>
          <dgm:constr type="h" for="ch" forName="wedge3Tx" refType="h" fact="0.22"/>
          <dgm:constr type="l" for="ch" forName="wedge4" refType="w" fact="0.061"/>
          <dgm:constr type="t" for="ch" forName="wedge4" refType="h" fact="0.0862"/>
          <dgm:constr type="w" for="ch" forName="wedge4" refType="w" fact="0.84"/>
          <dgm:constr type="h" for="ch" forName="wedge4" refType="h" fact="0.84"/>
          <dgm:constr type="l" for="ch" forName="dummy4a" refType="w" fact="0.2341"/>
          <dgm:constr type="t" for="ch" forName="dummy4a" refType="h" fact="0.846"/>
          <dgm:constr type="l" for="ch" forName="dummy4b" refType="w" fact="0.0815"/>
          <dgm:constr type="t" for="ch" forName="dummy4b" refType="h" fact="0.3764"/>
          <dgm:constr type="r" for="ch" forName="wedge4Tx" refType="w" fact="0.36"/>
          <dgm:constr type="t" for="ch" forName="wedge4Tx" refType="h" fact="0.47"/>
          <dgm:constr type="w" for="ch" forName="wedge4Tx" refType="w" fact="0.25"/>
          <dgm:constr type="h" for="ch" forName="wedge4Tx" refType="h" fact="0.2"/>
          <dgm:constr type="l" for="ch" forName="wedge5" refType="w" fact="0.0682"/>
          <dgm:constr type="t" for="ch" forName="wedge5" refType="h" fact="0.0638"/>
          <dgm:constr type="w" for="ch" forName="wedge5" refType="w" fact="0.84"/>
          <dgm:constr type="h" for="ch" forName="wedge5" refType="h" fact="0.84"/>
          <dgm:constr type="l" for="ch" forName="dummy5a" refType="w" fact="0.0888"/>
          <dgm:constr type="t" for="ch" forName="dummy5a" refType="h" fact="0.354"/>
          <dgm:constr type="l" for="ch" forName="dummy5b" refType="w" fact="0.4882"/>
          <dgm:constr type="t" for="ch" forName="dummy5b" refType="h" fact="0.0638"/>
          <dgm:constr type="r" for="ch" forName="wedge5Tx" refType="w" fact="0.47"/>
          <dgm:constr type="t" for="ch" forName="wedge5Tx" refType="h" fact="0.205"/>
          <dgm:constr type="w" for="ch" forName="wedge5Tx" refType="w" fact="0.27"/>
          <dgm:constr type="h" for="ch" forName="wedge5Tx" refType="h" fact="0.18"/>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primFontSz" for="ch" ptType="node" op="equ"/>
        </dgm:constrLst>
      </dgm:if>
      <dgm:if name="Name6" axis="ch" ptType="node" func="cnt" op="equ" val="6">
        <dgm:constrLst>
          <dgm:constr type="l" for="ch" forName="wedge1" refType="w" fact="0.09"/>
          <dgm:constr type="t" for="ch" forName="wedge1" refType="w" fact="0.0627"/>
          <dgm:constr type="w" for="ch" forName="wedge1" refType="w" fact="0.84"/>
          <dgm:constr type="h" for="ch" forName="wedge1" refType="h" fact="0.84"/>
          <dgm:constr type="l" for="ch" forName="dummy1a" refType="w" fact="0.51"/>
          <dgm:constr type="t" for="ch" forName="dummy1a" refType="h" fact="0.0627"/>
          <dgm:constr type="l" for="ch" forName="dummy1b" refType="w" fact="0.8737"/>
          <dgm:constr type="t" for="ch" forName="dummy1b" refType="h" fact="0.2727"/>
          <dgm:constr type="l" for="ch" forName="wedge1Tx" refType="w" fact="0.53"/>
          <dgm:constr type="t" for="ch" forName="wedge1Tx" refType="h" fact="0.17"/>
          <dgm:constr type="w" for="ch" forName="wedge1Tx" refType="w" fact="0.22"/>
          <dgm:constr type="h" for="ch" forName="wedge1Tx" refType="h" fact="0.17"/>
          <dgm:constr type="l" for="ch" forName="wedge2" refType="w" fact="0.1"/>
          <dgm:constr type="t" for="ch" forName="wedge2" refType="w" fact="0.08"/>
          <dgm:constr type="w" for="ch" forName="wedge2" refType="w" fact="0.84"/>
          <dgm:constr type="h" for="ch" forName="wedge2" refType="h" fact="0.84"/>
          <dgm:constr type="l" for="ch" forName="dummy2a" refType="w" fact="0.8837"/>
          <dgm:constr type="t" for="ch" forName="dummy2a" refType="h" fact="0.29"/>
          <dgm:constr type="l" for="ch" forName="dummy2b" refType="w" fact="0.8837"/>
          <dgm:constr type="t" for="ch" forName="dummy2b" refType="h" fact="0.71"/>
          <dgm:constr type="l" for="ch" forName="wedge2Tx" refType="w" fact="0.67"/>
          <dgm:constr type="t" for="ch" forName="wedge2Tx" refType="h" fact="0.42"/>
          <dgm:constr type="w" for="ch" forName="wedge2Tx" refType="w" fact="0.23"/>
          <dgm:constr type="h" for="ch" forName="wedge2Tx" refType="h" fact="0.165"/>
          <dgm:constr type="l" for="ch" forName="wedge3" refType="w" fact="0.09"/>
          <dgm:constr type="t" for="ch" forName="wedge3" refType="w" fact="0.0973"/>
          <dgm:constr type="w" for="ch" forName="wedge3" refType="w" fact="0.84"/>
          <dgm:constr type="h" for="ch" forName="wedge3" refType="h" fact="0.84"/>
          <dgm:constr type="l" for="ch" forName="dummy3a" refType="w" fact="0.8737"/>
          <dgm:constr type="t" for="ch" forName="dummy3a" refType="h" fact="0.7273"/>
          <dgm:constr type="l" for="ch" forName="dummy3b" refType="w" fact="0.51"/>
          <dgm:constr type="t" for="ch" forName="dummy3b" refType="h" fact="0.9373"/>
          <dgm:constr type="l" for="ch" forName="wedge3Tx" refType="w" fact="0.53"/>
          <dgm:constr type="t" for="ch" forName="wedge3Tx" refType="h" fact="0.665"/>
          <dgm:constr type="w" for="ch" forName="wedge3Tx" refType="w" fact="0.22"/>
          <dgm:constr type="h" for="ch" forName="wedge3Tx" refType="h" fact="0.17"/>
          <dgm:constr type="l" for="ch" forName="wedge4" refType="w" fact="0.07"/>
          <dgm:constr type="t" for="ch" forName="wedge4" refType="h" fact="0.0973"/>
          <dgm:constr type="w" for="ch" forName="wedge4" refType="w" fact="0.84"/>
          <dgm:constr type="h" for="ch" forName="wedge4" refType="h" fact="0.84"/>
          <dgm:constr type="l" for="ch" forName="dummy4a" refType="w" fact="0.49"/>
          <dgm:constr type="t" for="ch" forName="dummy4a" refType="h" fact="0.9373"/>
          <dgm:constr type="l" for="ch" forName="dummy4b" refType="w" fact="0.1263"/>
          <dgm:constr type="t" for="ch" forName="dummy4b" refType="h" fact="0.7273"/>
          <dgm:constr type="r" for="ch" forName="wedge4Tx" refType="w" fact="0.47"/>
          <dgm:constr type="t" for="ch" forName="wedge4Tx" refType="h" fact="0.665"/>
          <dgm:constr type="w" for="ch" forName="wedge4Tx" refType="w" fact="0.22"/>
          <dgm:constr type="h" for="ch" forName="wedge4Tx" refType="h" fact="0.17"/>
          <dgm:constr type="l" for="ch" forName="wedge5" refType="w" fact="0.06"/>
          <dgm:constr type="t" for="ch" forName="wedge5" refType="h" fact="0.08"/>
          <dgm:constr type="w" for="ch" forName="wedge5" refType="w" fact="0.84"/>
          <dgm:constr type="h" for="ch" forName="wedge5" refType="h" fact="0.84"/>
          <dgm:constr type="l" for="ch" forName="dummy5a" refType="w" fact="0.1163"/>
          <dgm:constr type="t" for="ch" forName="dummy5a" refType="h" fact="0.71"/>
          <dgm:constr type="l" for="ch" forName="dummy5b" refType="w" fact="0.1163"/>
          <dgm:constr type="t" for="ch" forName="dummy5b" refType="h" fact="0.29"/>
          <dgm:constr type="r" for="ch" forName="wedge5Tx" refType="w" fact="0.33"/>
          <dgm:constr type="t" for="ch" forName="wedge5Tx" refType="h" fact="0.42"/>
          <dgm:constr type="w" for="ch" forName="wedge5Tx" refType="w" fact="0.23"/>
          <dgm:constr type="h" for="ch" forName="wedge5Tx" refType="h" fact="0.165"/>
          <dgm:constr type="l" for="ch" forName="wedge6" refType="w" fact="0.07"/>
          <dgm:constr type="t" for="ch" forName="wedge6" refType="h" fact="0.0627"/>
          <dgm:constr type="w" for="ch" forName="wedge6" refType="w" fact="0.84"/>
          <dgm:constr type="h" for="ch" forName="wedge6" refType="h" fact="0.84"/>
          <dgm:constr type="l" for="ch" forName="dummy6a" refType="w" fact="0.1263"/>
          <dgm:constr type="t" for="ch" forName="dummy6a" refType="h" fact="0.2727"/>
          <dgm:constr type="l" for="ch" forName="dummy6b" refType="w" fact="0.49"/>
          <dgm:constr type="t" for="ch" forName="dummy6b" refType="h" fact="0.0627"/>
          <dgm:constr type="r" for="ch" forName="wedge6Tx" refType="w" fact="0.47"/>
          <dgm:constr type="t" for="ch" forName="wedge6Tx" refType="h" fact="0.17"/>
          <dgm:constr type="w" for="ch" forName="wedge6Tx" refType="w" fact="0.22"/>
          <dgm:constr type="h" for="ch" forName="wedge6Tx" refType="h" fact="0.17"/>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h" for="ch" forName="arrowWedge6" refType="w" fact="0.08"/>
          <dgm:constr type="diam" for="ch" forName="arrowWedge6" refType="w" fact="0.84"/>
          <dgm:constr type="l" for="ch" forName="arrowWedge6" refType="w" fact="0.5"/>
          <dgm:constr type="t" for="ch" forName="arrowWedge6" refType="w" fact="0.5"/>
          <dgm:constr type="primFontSz" for="ch" ptType="node" op="equ"/>
        </dgm:constrLst>
      </dgm:if>
      <dgm:else name="Name7">
        <dgm:constrLst>
          <dgm:constr type="l" for="ch" forName="wedge1" refType="w" fact="0.0887"/>
          <dgm:constr type="t" for="ch" forName="wedge1" refType="w" fact="0.062"/>
          <dgm:constr type="w" for="ch" forName="wedge1" refType="w" fact="0.84"/>
          <dgm:constr type="h" for="ch" forName="wedge1" refType="h" fact="0.84"/>
          <dgm:constr type="l" for="ch" forName="dummy1a" refType="w" fact="0.5087"/>
          <dgm:constr type="t" for="ch" forName="dummy1a" refType="h" fact="0.062"/>
          <dgm:constr type="l" for="ch" forName="dummy1b" refType="w" fact="0.837"/>
          <dgm:constr type="t" for="ch" forName="dummy1b" refType="h" fact="0.2201"/>
          <dgm:constr type="l" for="ch" forName="wedge1Tx" refType="w" fact="0.53"/>
          <dgm:constr type="t" for="ch" forName="wedge1Tx" refType="h" fact="0.14"/>
          <dgm:constr type="w" for="ch" forName="wedge1Tx" refType="w" fact="0.2"/>
          <dgm:constr type="h" for="ch" forName="wedge1Tx" refType="h" fact="0.16"/>
          <dgm:constr type="l" for="ch" forName="wedge2" refType="w" fact="0.0995"/>
          <dgm:constr type="t" for="ch" forName="wedge2" refType="w" fact="0.0755"/>
          <dgm:constr type="w" for="ch" forName="wedge2" refType="w" fact="0.84"/>
          <dgm:constr type="h" for="ch" forName="wedge2" refType="h" fact="0.84"/>
          <dgm:constr type="l" for="ch" forName="dummy2a" refType="w" fact="0.8479"/>
          <dgm:constr type="t" for="ch" forName="dummy2a" refType="h" fact="0.2337"/>
          <dgm:constr type="l" for="ch" forName="dummy2b" refType="w" fact="0.929"/>
          <dgm:constr type="t" for="ch" forName="dummy2b" refType="h" fact="0.589"/>
          <dgm:constr type="l" for="ch" forName="wedge2Tx" refType="w" fact="0.67"/>
          <dgm:constr type="t" for="ch" forName="wedge2Tx" refType="h" fact="0.38"/>
          <dgm:constr type="w" for="ch" forName="wedge2Tx" refType="w" fact="0.23"/>
          <dgm:constr type="h" for="ch" forName="wedge2Tx" refType="h" fact="0.14"/>
          <dgm:constr type="l" for="ch" forName="wedge3" refType="w" fact="0.0956"/>
          <dgm:constr type="t" for="ch" forName="wedge3" refType="w" fact="0.0925"/>
          <dgm:constr type="w" for="ch" forName="wedge3" refType="w" fact="0.84"/>
          <dgm:constr type="h" for="ch" forName="wedge3" refType="h" fact="0.84"/>
          <dgm:constr type="l" for="ch" forName="dummy3a" refType="w" fact="0.9251"/>
          <dgm:constr type="t" for="ch" forName="dummy3a" refType="h" fact="0.6059"/>
          <dgm:constr type="l" for="ch" forName="dummy3b" refType="w" fact="0.6979"/>
          <dgm:constr type="t" for="ch" forName="dummy3b" refType="h" fact="0.8909"/>
          <dgm:constr type="l" for="ch" forName="wedge3Tx" refType="w" fact="0.635"/>
          <dgm:constr type="t" for="ch" forName="wedge3Tx" refType="h" fact="0.59"/>
          <dgm:constr type="w" for="ch" forName="wedge3Tx" refType="w" fact="0.2"/>
          <dgm:constr type="h" for="ch" forName="wedge3Tx" refType="h" fact="0.155"/>
          <dgm:constr type="l" for="ch" forName="wedge4" refType="w" fact="0.08"/>
          <dgm:constr type="t" for="ch" forName="wedge4" refType="h" fact="0.1"/>
          <dgm:constr type="w" for="ch" forName="wedge4" refType="w" fact="0.84"/>
          <dgm:constr type="h" for="ch" forName="wedge4" refType="h" fact="0.84"/>
          <dgm:constr type="l" for="ch" forName="dummy4a" refType="w" fact="0.6822"/>
          <dgm:constr type="t" for="ch" forName="dummy4a" refType="h" fact="0.8984"/>
          <dgm:constr type="l" for="ch" forName="dummy4b" refType="w" fact="0.3178"/>
          <dgm:constr type="t" for="ch" forName="dummy4b" refType="h" fact="0.8984"/>
          <dgm:constr type="l" for="ch" forName="wedge4Tx" refType="w" fact="0.4025"/>
          <dgm:constr type="t" for="ch" forName="wedge4Tx" refType="h" fact="0.76"/>
          <dgm:constr type="w" for="ch" forName="wedge4Tx" refType="w" fact="0.195"/>
          <dgm:constr type="h" for="ch" forName="wedge4Tx" refType="h" fact="0.14"/>
          <dgm:constr type="l" for="ch" forName="wedge5" refType="w" fact="0.0644"/>
          <dgm:constr type="t" for="ch" forName="wedge5" refType="h" fact="0.0925"/>
          <dgm:constr type="w" for="ch" forName="wedge5" refType="w" fact="0.84"/>
          <dgm:constr type="h" for="ch" forName="wedge5" refType="h" fact="0.84"/>
          <dgm:constr type="l" for="ch" forName="dummy5a" refType="w" fact="0.3021"/>
          <dgm:constr type="t" for="ch" forName="dummy5a" refType="h" fact="0.8909"/>
          <dgm:constr type="l" for="ch" forName="dummy5b" refType="w" fact="0.0749"/>
          <dgm:constr type="t" for="ch" forName="dummy5b" refType="h" fact="0.6059"/>
          <dgm:constr type="r" for="ch" forName="wedge5Tx" refType="w" fact="0.365"/>
          <dgm:constr type="t" for="ch" forName="wedge5Tx" refType="h" fact="0.59"/>
          <dgm:constr type="w" for="ch" forName="wedge5Tx" refType="w" fact="0.2"/>
          <dgm:constr type="h" for="ch" forName="wedge5Tx" refType="h" fact="0.155"/>
          <dgm:constr type="l" for="ch" forName="wedge6" refType="w" fact="0.0605"/>
          <dgm:constr type="t" for="ch" forName="wedge6" refType="h" fact="0.0755"/>
          <dgm:constr type="w" for="ch" forName="wedge6" refType="w" fact="0.84"/>
          <dgm:constr type="h" for="ch" forName="wedge6" refType="h" fact="0.84"/>
          <dgm:constr type="l" for="ch" forName="dummy6a" refType="w" fact="0.071"/>
          <dgm:constr type="t" for="ch" forName="dummy6a" refType="h" fact="0.589"/>
          <dgm:constr type="l" for="ch" forName="dummy6b" refType="w" fact="0.1521"/>
          <dgm:constr type="t" for="ch" forName="dummy6b" refType="h" fact="0.2337"/>
          <dgm:constr type="r" for="ch" forName="wedge6Tx" refType="w" fact="0.33"/>
          <dgm:constr type="t" for="ch" forName="wedge6Tx" refType="h" fact="0.38"/>
          <dgm:constr type="w" for="ch" forName="wedge6Tx" refType="w" fact="0.23"/>
          <dgm:constr type="h" for="ch" forName="wedge6Tx" refType="h" fact="0.14"/>
          <dgm:constr type="l" for="ch" forName="wedge7" refType="w" fact="0.0713"/>
          <dgm:constr type="t" for="ch" forName="wedge7" refType="h" fact="0.062"/>
          <dgm:constr type="w" for="ch" forName="wedge7" refType="w" fact="0.84"/>
          <dgm:constr type="h" for="ch" forName="wedge7" refType="h" fact="0.84"/>
          <dgm:constr type="l" for="ch" forName="dummy7a" refType="w" fact="0.163"/>
          <dgm:constr type="t" for="ch" forName="dummy7a" refType="h" fact="0.2201"/>
          <dgm:constr type="l" for="ch" forName="dummy7b" refType="w" fact="0.4913"/>
          <dgm:constr type="t" for="ch" forName="dummy7b" refType="h" fact="0.062"/>
          <dgm:constr type="r" for="ch" forName="wedge7Tx" refType="w" fact="0.47"/>
          <dgm:constr type="t" for="ch" forName="wedge7Tx" refType="h" fact="0.14"/>
          <dgm:constr type="w" for="ch" forName="wedge7Tx" refType="w" fact="0.2"/>
          <dgm:constr type="h" for="ch" forName="wedge7Tx" refType="h" fact="0.16"/>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h" for="ch" forName="arrowWedge6" refType="w" fact="0.08"/>
          <dgm:constr type="diam" for="ch" forName="arrowWedge6" refType="w" fact="0.84"/>
          <dgm:constr type="l" for="ch" forName="arrowWedge6" refType="w" fact="0.5"/>
          <dgm:constr type="t" for="ch" forName="arrowWedge6" refType="w" fact="0.5"/>
          <dgm:constr type="h" for="ch" forName="arrowWedge7" refType="w" fact="0.08"/>
          <dgm:constr type="diam" for="ch" forName="arrowWedge7" refType="w" fact="0.84"/>
          <dgm:constr type="l" for="ch" forName="arrowWedge7" refType="w" fact="0.5"/>
          <dgm:constr type="t" for="ch" forName="arrowWedge7" refType="w" fact="0.5"/>
          <dgm:constr type="primFontSz" for="ch" ptType="node" op="equ"/>
        </dgm:constrLst>
      </dgm:else>
    </dgm:choose>
    <dgm:ruleLst/>
    <dgm:choose name="Name8">
      <dgm:if name="Name9" axis="ch" ptType="node" func="cnt" op="gte" val="1">
        <dgm:layoutNode name="wedge1">
          <dgm:alg type="sp"/>
          <dgm:choose name="Name10">
            <dgm:if name="Name11" axis="ch" ptType="node" func="cnt" op="equ" val="1">
              <dgm:shape xmlns:r="http://schemas.openxmlformats.org/officeDocument/2006/relationships" type="ellipse" r:blip="">
                <dgm:adjLst/>
              </dgm:shape>
            </dgm:if>
            <dgm:if name="Name12" axis="ch" ptType="node" func="cnt" op="equ" val="2">
              <dgm:shape xmlns:r="http://schemas.openxmlformats.org/officeDocument/2006/relationships" type="pie" r:blip="">
                <dgm:adjLst>
                  <dgm:adj idx="1" val="270"/>
                  <dgm:adj idx="2" val="90"/>
                </dgm:adjLst>
              </dgm:shape>
            </dgm:if>
            <dgm:if name="Name13" axis="ch" ptType="node" func="cnt" op="equ" val="3">
              <dgm:shape xmlns:r="http://schemas.openxmlformats.org/officeDocument/2006/relationships" type="pie" r:blip="">
                <dgm:adjLst>
                  <dgm:adj idx="1" val="270"/>
                  <dgm:adj idx="2" val="30"/>
                </dgm:adjLst>
              </dgm:shape>
            </dgm:if>
            <dgm:if name="Name14" axis="ch" ptType="node" func="cnt" op="equ" val="4">
              <dgm:shape xmlns:r="http://schemas.openxmlformats.org/officeDocument/2006/relationships" type="pie" r:blip="">
                <dgm:adjLst>
                  <dgm:adj idx="1" val="270"/>
                  <dgm:adj idx="2" val="0"/>
                </dgm:adjLst>
              </dgm:shape>
            </dgm:if>
            <dgm:if name="Name15" axis="ch" ptType="node" func="cnt" op="equ" val="5">
              <dgm:shape xmlns:r="http://schemas.openxmlformats.org/officeDocument/2006/relationships" type="pie" r:blip="">
                <dgm:adjLst>
                  <dgm:adj idx="1" val="270"/>
                  <dgm:adj idx="2" val="342"/>
                </dgm:adjLst>
              </dgm:shape>
            </dgm:if>
            <dgm:if name="Name16" axis="ch" ptType="node" func="cnt" op="equ" val="6">
              <dgm:shape xmlns:r="http://schemas.openxmlformats.org/officeDocument/2006/relationships" type="pie" r:blip="">
                <dgm:adjLst>
                  <dgm:adj idx="1" val="270"/>
                  <dgm:adj idx="2" val="330"/>
                </dgm:adjLst>
              </dgm:shape>
            </dgm:if>
            <dgm:else name="Name17">
              <dgm:shape xmlns:r="http://schemas.openxmlformats.org/officeDocument/2006/relationships" type="pie" r:blip="">
                <dgm:adjLst>
                  <dgm:adj idx="1" val="270"/>
                  <dgm:adj idx="2" val="321.4286"/>
                </dgm:adjLst>
              </dgm:shape>
            </dgm:else>
          </dgm:choose>
          <dgm:choose name="Name18">
            <dgm:if name="Name19" func="var" arg="dir" op="equ" val="norm">
              <dgm:presOf axis="ch desOrSelf" ptType="node node" st="1 1" cnt="1 0"/>
            </dgm:if>
            <dgm:else name="Name20">
              <dgm:choose name="Name21">
                <dgm:if name="Name22" axis="ch" ptType="node" func="cnt" op="equ" val="1">
                  <dgm:presOf axis="ch desOrSelf" ptType="node node" st="1 1" cnt="1 0"/>
                </dgm:if>
                <dgm:if name="Name23" axis="ch" ptType="node" func="cnt" op="equ" val="2">
                  <dgm:presOf axis="ch desOrSelf" ptType="node node" st="2 1" cnt="1 0"/>
                </dgm:if>
                <dgm:if name="Name24" axis="ch" ptType="node" func="cnt" op="equ" val="3">
                  <dgm:presOf axis="ch desOrSelf" ptType="node node" st="3 1" cnt="1 0"/>
                </dgm:if>
                <dgm:if name="Name25" axis="ch" ptType="node" func="cnt" op="equ" val="4">
                  <dgm:presOf axis="ch desOrSelf" ptType="node node" st="4 1" cnt="1 0"/>
                </dgm:if>
                <dgm:if name="Name26" axis="ch" ptType="node" func="cnt" op="equ" val="5">
                  <dgm:presOf axis="ch desOrSelf" ptType="node node" st="5 1" cnt="1 0"/>
                </dgm:if>
                <dgm:if name="Name27" axis="ch" ptType="node" func="cnt" op="equ" val="6">
                  <dgm:presOf axis="ch desOrSelf" ptType="node node" st="6 1" cnt="1 0"/>
                </dgm:if>
                <dgm:else name="Name28">
                  <dgm:presOf axis="ch desOrSelf" ptType="node node" st="7 1" cnt="1 0"/>
                </dgm:else>
              </dgm:choose>
            </dgm:else>
          </dgm:choose>
          <dgm:constrLst/>
          <dgm:ruleLst/>
        </dgm:layoutNode>
        <dgm:layoutNode name="dummy1a" moveWith="wedge1">
          <dgm:alg type="sp"/>
          <dgm:shape xmlns:r="http://schemas.openxmlformats.org/officeDocument/2006/relationships" r:blip="">
            <dgm:adjLst/>
          </dgm:shape>
          <dgm:presOf/>
          <dgm:constrLst>
            <dgm:constr type="w" val="1"/>
            <dgm:constr type="h" val="1"/>
          </dgm:constrLst>
          <dgm:ruleLst/>
        </dgm:layoutNode>
        <dgm:layoutNode name="dummy1b" moveWith="wedge1">
          <dgm:alg type="sp"/>
          <dgm:shape xmlns:r="http://schemas.openxmlformats.org/officeDocument/2006/relationships" r:blip="">
            <dgm:adjLst/>
          </dgm:shape>
          <dgm:presOf/>
          <dgm:constrLst>
            <dgm:constr type="w" val="1"/>
            <dgm:constr type="h" val="1"/>
          </dgm:constrLst>
          <dgm:ruleLst/>
        </dgm:layoutNode>
        <dgm:layoutNode name="wedge1Tx" moveWith="wedge1">
          <dgm:varLst>
            <dgm:chMax val="0"/>
            <dgm:chPref val="0"/>
            <dgm:bulletEnabled val="1"/>
          </dgm:varLst>
          <dgm:alg type="tx"/>
          <dgm:shape xmlns:r="http://schemas.openxmlformats.org/officeDocument/2006/relationships" type="rect" r:blip="" hideGeom="1">
            <dgm:adjLst/>
          </dgm:shape>
          <dgm:choose name="Name29">
            <dgm:if name="Name30" func="var" arg="dir" op="equ" val="norm">
              <dgm:presOf axis="ch desOrSelf" ptType="node node" st="1 1" cnt="1 0"/>
            </dgm:if>
            <dgm:else name="Name31">
              <dgm:choose name="Name32">
                <dgm:if name="Name33" axis="ch" ptType="node" func="cnt" op="equ" val="1">
                  <dgm:presOf axis="ch desOrSelf" ptType="node node" st="1 1" cnt="1 0"/>
                </dgm:if>
                <dgm:if name="Name34" axis="ch" ptType="node" func="cnt" op="equ" val="2">
                  <dgm:presOf axis="ch desOrSelf" ptType="node node" st="2 1" cnt="1 0"/>
                </dgm:if>
                <dgm:if name="Name35" axis="ch" ptType="node" func="cnt" op="equ" val="3">
                  <dgm:presOf axis="ch desOrSelf" ptType="node node" st="3 1" cnt="1 0"/>
                </dgm:if>
                <dgm:if name="Name36" axis="ch" ptType="node" func="cnt" op="equ" val="4">
                  <dgm:presOf axis="ch desOrSelf" ptType="node node" st="4 1" cnt="1 0"/>
                </dgm:if>
                <dgm:if name="Name37" axis="ch" ptType="node" func="cnt" op="equ" val="5">
                  <dgm:presOf axis="ch desOrSelf" ptType="node node" st="5 1" cnt="1 0"/>
                </dgm:if>
                <dgm:if name="Name38" axis="ch" ptType="node" func="cnt" op="equ" val="6">
                  <dgm:presOf axis="ch desOrSelf" ptType="node node" st="6 1" cnt="1 0"/>
                </dgm:if>
                <dgm:else name="Name39">
                  <dgm:presOf axis="ch desOrSelf" ptType="node node" st="7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40"/>
    </dgm:choose>
    <dgm:choose name="Name41">
      <dgm:if name="Name42" axis="ch" ptType="node" func="cnt" op="gte" val="2">
        <dgm:layoutNode name="wedge2">
          <dgm:alg type="sp"/>
          <dgm:choose name="Name43">
            <dgm:if name="Name44" axis="ch" ptType="node" func="cnt" op="equ" val="2">
              <dgm:shape xmlns:r="http://schemas.openxmlformats.org/officeDocument/2006/relationships" type="pie" r:blip="">
                <dgm:adjLst>
                  <dgm:adj idx="1" val="90"/>
                  <dgm:adj idx="2" val="270"/>
                </dgm:adjLst>
              </dgm:shape>
            </dgm:if>
            <dgm:if name="Name45" axis="ch" ptType="node" func="cnt" op="equ" val="3">
              <dgm:shape xmlns:r="http://schemas.openxmlformats.org/officeDocument/2006/relationships" type="pie" r:blip="">
                <dgm:adjLst>
                  <dgm:adj idx="1" val="30"/>
                  <dgm:adj idx="2" val="150"/>
                </dgm:adjLst>
              </dgm:shape>
            </dgm:if>
            <dgm:if name="Name46" axis="ch" ptType="node" func="cnt" op="equ" val="4">
              <dgm:shape xmlns:r="http://schemas.openxmlformats.org/officeDocument/2006/relationships" type="pie" r:blip="">
                <dgm:adjLst>
                  <dgm:adj idx="1" val="0"/>
                  <dgm:adj idx="2" val="90"/>
                </dgm:adjLst>
              </dgm:shape>
            </dgm:if>
            <dgm:if name="Name47" axis="ch" ptType="node" func="cnt" op="equ" val="5">
              <dgm:shape xmlns:r="http://schemas.openxmlformats.org/officeDocument/2006/relationships" type="pie" r:blip="">
                <dgm:adjLst>
                  <dgm:adj idx="1" val="342"/>
                  <dgm:adj idx="2" val="54"/>
                </dgm:adjLst>
              </dgm:shape>
            </dgm:if>
            <dgm:if name="Name48" axis="ch" ptType="node" func="cnt" op="equ" val="6">
              <dgm:shape xmlns:r="http://schemas.openxmlformats.org/officeDocument/2006/relationships" type="pie" r:blip="">
                <dgm:adjLst>
                  <dgm:adj idx="1" val="330"/>
                  <dgm:adj idx="2" val="30"/>
                </dgm:adjLst>
              </dgm:shape>
            </dgm:if>
            <dgm:else name="Name49">
              <dgm:shape xmlns:r="http://schemas.openxmlformats.org/officeDocument/2006/relationships" type="pie" r:blip="">
                <dgm:adjLst>
                  <dgm:adj idx="1" val="321.4286"/>
                  <dgm:adj idx="2" val="12.85714"/>
                </dgm:adjLst>
              </dgm:shape>
            </dgm:else>
          </dgm:choose>
          <dgm:choose name="Name50">
            <dgm:if name="Name51" func="var" arg="dir" op="equ" val="norm">
              <dgm:presOf axis="ch desOrSelf" ptType="node node" st="2 1" cnt="1 0"/>
            </dgm:if>
            <dgm:else name="Name52">
              <dgm:choose name="Name53">
                <dgm:if name="Name54" axis="ch" ptType="node" func="cnt" op="equ" val="2">
                  <dgm:presOf axis="ch desOrSelf" ptType="node node" st="1 1" cnt="1 0"/>
                </dgm:if>
                <dgm:if name="Name55" axis="ch" ptType="node" func="cnt" op="equ" val="3">
                  <dgm:presOf axis="ch desOrSelf" ptType="node node" st="2 1" cnt="1 0"/>
                </dgm:if>
                <dgm:if name="Name56" axis="ch" ptType="node" func="cnt" op="equ" val="4">
                  <dgm:presOf axis="ch desOrSelf" ptType="node node" st="3 1" cnt="1 0"/>
                </dgm:if>
                <dgm:if name="Name57" axis="ch" ptType="node" func="cnt" op="equ" val="5">
                  <dgm:presOf axis="ch desOrSelf" ptType="node node" st="4 1" cnt="1 0"/>
                </dgm:if>
                <dgm:if name="Name58" axis="ch" ptType="node" func="cnt" op="equ" val="6">
                  <dgm:presOf axis="ch desOrSelf" ptType="node node" st="5 1" cnt="1 0"/>
                </dgm:if>
                <dgm:else name="Name59">
                  <dgm:presOf axis="ch desOrSelf" ptType="node node" st="6 1" cnt="1 0"/>
                </dgm:else>
              </dgm:choose>
            </dgm:else>
          </dgm:choose>
          <dgm:constrLst/>
          <dgm:ruleLst/>
        </dgm:layoutNode>
        <dgm:layoutNode name="dummy2a" moveWith="wedge2">
          <dgm:alg type="sp"/>
          <dgm:shape xmlns:r="http://schemas.openxmlformats.org/officeDocument/2006/relationships" r:blip="">
            <dgm:adjLst/>
          </dgm:shape>
          <dgm:presOf/>
          <dgm:constrLst>
            <dgm:constr type="w" val="1"/>
            <dgm:constr type="h" val="1"/>
          </dgm:constrLst>
          <dgm:ruleLst/>
        </dgm:layoutNode>
        <dgm:layoutNode name="dummy2b" moveWith="wedge2">
          <dgm:alg type="sp"/>
          <dgm:shape xmlns:r="http://schemas.openxmlformats.org/officeDocument/2006/relationships" r:blip="">
            <dgm:adjLst/>
          </dgm:shape>
          <dgm:presOf/>
          <dgm:constrLst>
            <dgm:constr type="w" val="1"/>
            <dgm:constr type="h" val="1"/>
          </dgm:constrLst>
          <dgm:ruleLst/>
        </dgm:layoutNode>
        <dgm:layoutNode name="wedge2Tx" moveWith="wedge2">
          <dgm:varLst>
            <dgm:chMax val="0"/>
            <dgm:chPref val="0"/>
            <dgm:bulletEnabled val="1"/>
          </dgm:varLst>
          <dgm:alg type="tx"/>
          <dgm:shape xmlns:r="http://schemas.openxmlformats.org/officeDocument/2006/relationships" type="rect" r:blip="" hideGeom="1">
            <dgm:adjLst/>
          </dgm:shape>
          <dgm:choose name="Name60">
            <dgm:if name="Name61" func="var" arg="dir" op="equ" val="norm">
              <dgm:presOf axis="ch desOrSelf" ptType="node node" st="2 1" cnt="1 0"/>
            </dgm:if>
            <dgm:else name="Name62">
              <dgm:choose name="Name63">
                <dgm:if name="Name64" axis="ch" ptType="node" func="cnt" op="equ" val="2">
                  <dgm:presOf axis="ch desOrSelf" ptType="node node" st="1 1" cnt="1 0"/>
                </dgm:if>
                <dgm:if name="Name65" axis="ch" ptType="node" func="cnt" op="equ" val="3">
                  <dgm:presOf axis="ch desOrSelf" ptType="node node" st="2 1" cnt="1 0"/>
                </dgm:if>
                <dgm:if name="Name66" axis="ch" ptType="node" func="cnt" op="equ" val="4">
                  <dgm:presOf axis="ch desOrSelf" ptType="node node" st="3 1" cnt="1 0"/>
                </dgm:if>
                <dgm:if name="Name67" axis="ch" ptType="node" func="cnt" op="equ" val="5">
                  <dgm:presOf axis="ch desOrSelf" ptType="node node" st="4 1" cnt="1 0"/>
                </dgm:if>
                <dgm:if name="Name68" axis="ch" ptType="node" func="cnt" op="equ" val="6">
                  <dgm:presOf axis="ch desOrSelf" ptType="node node" st="5 1" cnt="1 0"/>
                </dgm:if>
                <dgm:else name="Name69">
                  <dgm:presOf axis="ch desOrSelf" ptType="node node" st="6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70"/>
    </dgm:choose>
    <dgm:choose name="Name71">
      <dgm:if name="Name72" axis="ch" ptType="node" func="cnt" op="gte" val="3">
        <dgm:layoutNode name="wedge3">
          <dgm:alg type="sp"/>
          <dgm:choose name="Name73">
            <dgm:if name="Name74" axis="ch" ptType="node" func="cnt" op="equ" val="3">
              <dgm:shape xmlns:r="http://schemas.openxmlformats.org/officeDocument/2006/relationships" type="pie" r:blip="">
                <dgm:adjLst>
                  <dgm:adj idx="1" val="150"/>
                  <dgm:adj idx="2" val="270"/>
                </dgm:adjLst>
              </dgm:shape>
            </dgm:if>
            <dgm:if name="Name75" axis="ch" ptType="node" func="cnt" op="equ" val="4">
              <dgm:shape xmlns:r="http://schemas.openxmlformats.org/officeDocument/2006/relationships" type="pie" r:blip="">
                <dgm:adjLst>
                  <dgm:adj idx="1" val="90"/>
                  <dgm:adj idx="2" val="180"/>
                </dgm:adjLst>
              </dgm:shape>
            </dgm:if>
            <dgm:if name="Name76" axis="ch" ptType="node" func="cnt" op="equ" val="5">
              <dgm:shape xmlns:r="http://schemas.openxmlformats.org/officeDocument/2006/relationships" type="pie" r:blip="">
                <dgm:adjLst>
                  <dgm:adj idx="1" val="54"/>
                  <dgm:adj idx="2" val="126"/>
                </dgm:adjLst>
              </dgm:shape>
            </dgm:if>
            <dgm:if name="Name77" axis="ch" ptType="node" func="cnt" op="equ" val="6">
              <dgm:shape xmlns:r="http://schemas.openxmlformats.org/officeDocument/2006/relationships" type="pie" r:blip="">
                <dgm:adjLst>
                  <dgm:adj idx="1" val="30"/>
                  <dgm:adj idx="2" val="90"/>
                </dgm:adjLst>
              </dgm:shape>
            </dgm:if>
            <dgm:else name="Name78">
              <dgm:shape xmlns:r="http://schemas.openxmlformats.org/officeDocument/2006/relationships" type="pie" r:blip="">
                <dgm:adjLst>
                  <dgm:adj idx="1" val="12.85714"/>
                  <dgm:adj idx="2" val="64.28571"/>
                </dgm:adjLst>
              </dgm:shape>
            </dgm:else>
          </dgm:choose>
          <dgm:choose name="Name79">
            <dgm:if name="Name80" func="var" arg="dir" op="equ" val="norm">
              <dgm:presOf axis="ch desOrSelf" ptType="node node" st="3 1" cnt="1 0"/>
            </dgm:if>
            <dgm:else name="Name81">
              <dgm:choose name="Name82">
                <dgm:if name="Name83" axis="ch" ptType="node" func="cnt" op="equ" val="3">
                  <dgm:presOf axis="ch desOrSelf" ptType="node node" st="1 1" cnt="1 0"/>
                </dgm:if>
                <dgm:if name="Name84" axis="ch" ptType="node" func="cnt" op="equ" val="4">
                  <dgm:presOf axis="ch desOrSelf" ptType="node node" st="2 1" cnt="1 0"/>
                </dgm:if>
                <dgm:if name="Name85" axis="ch" ptType="node" func="cnt" op="equ" val="5">
                  <dgm:presOf axis="ch desOrSelf" ptType="node node" st="3 1" cnt="1 0"/>
                </dgm:if>
                <dgm:if name="Name86" axis="ch" ptType="node" func="cnt" op="equ" val="6">
                  <dgm:presOf axis="ch desOrSelf" ptType="node node" st="4 1" cnt="1 0"/>
                </dgm:if>
                <dgm:else name="Name87">
                  <dgm:presOf axis="ch desOrSelf" ptType="node node" st="5 1" cnt="1 0"/>
                </dgm:else>
              </dgm:choose>
            </dgm:else>
          </dgm:choose>
          <dgm:constrLst/>
          <dgm:ruleLst/>
        </dgm:layoutNode>
        <dgm:layoutNode name="dummy3a" moveWith="wedge3">
          <dgm:alg type="sp"/>
          <dgm:shape xmlns:r="http://schemas.openxmlformats.org/officeDocument/2006/relationships" r:blip="">
            <dgm:adjLst/>
          </dgm:shape>
          <dgm:presOf/>
          <dgm:constrLst>
            <dgm:constr type="w" val="1"/>
            <dgm:constr type="h" val="1"/>
          </dgm:constrLst>
          <dgm:ruleLst/>
        </dgm:layoutNode>
        <dgm:layoutNode name="dummy3b" moveWith="wedge3">
          <dgm:alg type="sp"/>
          <dgm:shape xmlns:r="http://schemas.openxmlformats.org/officeDocument/2006/relationships" r:blip="">
            <dgm:adjLst/>
          </dgm:shape>
          <dgm:presOf/>
          <dgm:constrLst>
            <dgm:constr type="w" val="1"/>
            <dgm:constr type="h" val="1"/>
          </dgm:constrLst>
          <dgm:ruleLst/>
        </dgm:layoutNode>
        <dgm:layoutNode name="wedge3Tx" moveWith="wedge3">
          <dgm:varLst>
            <dgm:chMax val="0"/>
            <dgm:chPref val="0"/>
            <dgm:bulletEnabled val="1"/>
          </dgm:varLst>
          <dgm:alg type="tx"/>
          <dgm:shape xmlns:r="http://schemas.openxmlformats.org/officeDocument/2006/relationships" type="rect" r:blip="" hideGeom="1">
            <dgm:adjLst/>
          </dgm:shape>
          <dgm:choose name="Name88">
            <dgm:if name="Name89" func="var" arg="dir" op="equ" val="norm">
              <dgm:presOf axis="ch desOrSelf" ptType="node node" st="3 1" cnt="1 0"/>
            </dgm:if>
            <dgm:else name="Name90">
              <dgm:choose name="Name91">
                <dgm:if name="Name92" axis="ch" ptType="node" func="cnt" op="equ" val="3">
                  <dgm:presOf axis="ch desOrSelf" ptType="node node" st="1 1" cnt="1 0"/>
                </dgm:if>
                <dgm:if name="Name93" axis="ch" ptType="node" func="cnt" op="equ" val="4">
                  <dgm:presOf axis="ch desOrSelf" ptType="node node" st="2 1" cnt="1 0"/>
                </dgm:if>
                <dgm:if name="Name94" axis="ch" ptType="node" func="cnt" op="equ" val="5">
                  <dgm:presOf axis="ch desOrSelf" ptType="node node" st="3 1" cnt="1 0"/>
                </dgm:if>
                <dgm:if name="Name95" axis="ch" ptType="node" func="cnt" op="equ" val="6">
                  <dgm:presOf axis="ch desOrSelf" ptType="node node" st="4 1" cnt="1 0"/>
                </dgm:if>
                <dgm:else name="Name96">
                  <dgm:presOf axis="ch desOrSelf" ptType="node node" st="5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97"/>
    </dgm:choose>
    <dgm:choose name="Name98">
      <dgm:if name="Name99" axis="ch" ptType="node" func="cnt" op="gte" val="4">
        <dgm:layoutNode name="wedge4">
          <dgm:alg type="sp"/>
          <dgm:choose name="Name100">
            <dgm:if name="Name101" axis="ch" ptType="node" func="cnt" op="equ" val="4">
              <dgm:shape xmlns:r="http://schemas.openxmlformats.org/officeDocument/2006/relationships" type="pie" r:blip="">
                <dgm:adjLst>
                  <dgm:adj idx="1" val="180"/>
                  <dgm:adj idx="2" val="270"/>
                </dgm:adjLst>
              </dgm:shape>
            </dgm:if>
            <dgm:if name="Name102" axis="ch" ptType="node" func="cnt" op="equ" val="5">
              <dgm:shape xmlns:r="http://schemas.openxmlformats.org/officeDocument/2006/relationships" type="pie" r:blip="">
                <dgm:adjLst>
                  <dgm:adj idx="1" val="126"/>
                  <dgm:adj idx="2" val="198"/>
                </dgm:adjLst>
              </dgm:shape>
            </dgm:if>
            <dgm:if name="Name103" axis="ch" ptType="node" func="cnt" op="equ" val="6">
              <dgm:shape xmlns:r="http://schemas.openxmlformats.org/officeDocument/2006/relationships" type="pie" r:blip="">
                <dgm:adjLst>
                  <dgm:adj idx="1" val="90"/>
                  <dgm:adj idx="2" val="150"/>
                </dgm:adjLst>
              </dgm:shape>
            </dgm:if>
            <dgm:else name="Name104">
              <dgm:shape xmlns:r="http://schemas.openxmlformats.org/officeDocument/2006/relationships" type="pie" r:blip="">
                <dgm:adjLst>
                  <dgm:adj idx="1" val="64.2871"/>
                  <dgm:adj idx="2" val="115.7143"/>
                </dgm:adjLst>
              </dgm:shape>
            </dgm:else>
          </dgm:choose>
          <dgm:choose name="Name105">
            <dgm:if name="Name106" func="var" arg="dir" op="equ" val="norm">
              <dgm:presOf axis="ch desOrSelf" ptType="node node" st="4 1" cnt="1 0"/>
            </dgm:if>
            <dgm:else name="Name107">
              <dgm:choose name="Name108">
                <dgm:if name="Name109" axis="ch" ptType="node" func="cnt" op="equ" val="4">
                  <dgm:presOf axis="ch desOrSelf" ptType="node node" st="1 1" cnt="1 0"/>
                </dgm:if>
                <dgm:if name="Name110" axis="ch" ptType="node" func="cnt" op="equ" val="5">
                  <dgm:presOf axis="ch desOrSelf" ptType="node node" st="2 1" cnt="1 0"/>
                </dgm:if>
                <dgm:if name="Name111" axis="ch" ptType="node" func="cnt" op="equ" val="6">
                  <dgm:presOf axis="ch desOrSelf" ptType="node node" st="3 1" cnt="1 0"/>
                </dgm:if>
                <dgm:else name="Name112">
                  <dgm:presOf axis="ch desOrSelf" ptType="node node" st="4 1" cnt="1 0"/>
                </dgm:else>
              </dgm:choose>
            </dgm:else>
          </dgm:choose>
          <dgm:constrLst/>
          <dgm:ruleLst/>
        </dgm:layoutNode>
        <dgm:layoutNode name="dummy4a" moveWith="wedge4">
          <dgm:alg type="sp"/>
          <dgm:shape xmlns:r="http://schemas.openxmlformats.org/officeDocument/2006/relationships" r:blip="">
            <dgm:adjLst/>
          </dgm:shape>
          <dgm:presOf/>
          <dgm:constrLst>
            <dgm:constr type="w" val="1"/>
            <dgm:constr type="h" val="1"/>
          </dgm:constrLst>
          <dgm:ruleLst/>
        </dgm:layoutNode>
        <dgm:layoutNode name="dummy4b" moveWith="wedge4">
          <dgm:alg type="sp"/>
          <dgm:shape xmlns:r="http://schemas.openxmlformats.org/officeDocument/2006/relationships" r:blip="">
            <dgm:adjLst/>
          </dgm:shape>
          <dgm:presOf/>
          <dgm:constrLst>
            <dgm:constr type="w" val="1"/>
            <dgm:constr type="h" val="1"/>
          </dgm:constrLst>
          <dgm:ruleLst/>
        </dgm:layoutNode>
        <dgm:layoutNode name="wedge4Tx" moveWith="wedge4">
          <dgm:varLst>
            <dgm:chMax val="0"/>
            <dgm:chPref val="0"/>
            <dgm:bulletEnabled val="1"/>
          </dgm:varLst>
          <dgm:alg type="tx"/>
          <dgm:shape xmlns:r="http://schemas.openxmlformats.org/officeDocument/2006/relationships" type="rect" r:blip="" hideGeom="1">
            <dgm:adjLst/>
          </dgm:shape>
          <dgm:choose name="Name113">
            <dgm:if name="Name114" func="var" arg="dir" op="equ" val="norm">
              <dgm:presOf axis="ch desOrSelf" ptType="node node" st="4 1" cnt="1 0"/>
            </dgm:if>
            <dgm:else name="Name115">
              <dgm:choose name="Name116">
                <dgm:if name="Name117" axis="ch" ptType="node" func="cnt" op="equ" val="4">
                  <dgm:presOf axis="ch desOrSelf" ptType="node node" st="1 1" cnt="1 0"/>
                </dgm:if>
                <dgm:if name="Name118" axis="ch" ptType="node" func="cnt" op="equ" val="5">
                  <dgm:presOf axis="ch desOrSelf" ptType="node node" st="2 1" cnt="1 0"/>
                </dgm:if>
                <dgm:if name="Name119" axis="ch" ptType="node" func="cnt" op="equ" val="6">
                  <dgm:presOf axis="ch desOrSelf" ptType="node node" st="3 1" cnt="1 0"/>
                </dgm:if>
                <dgm:else name="Name120">
                  <dgm:presOf axis="ch desOrSelf" ptType="node node" st="4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21"/>
    </dgm:choose>
    <dgm:choose name="Name122">
      <dgm:if name="Name123" axis="ch" ptType="node" func="cnt" op="gte" val="5">
        <dgm:layoutNode name="wedge5">
          <dgm:alg type="sp"/>
          <dgm:choose name="Name124">
            <dgm:if name="Name125" axis="ch" ptType="node" func="cnt" op="equ" val="5">
              <dgm:shape xmlns:r="http://schemas.openxmlformats.org/officeDocument/2006/relationships" type="pie" r:blip="">
                <dgm:adjLst>
                  <dgm:adj idx="1" val="198"/>
                  <dgm:adj idx="2" val="270"/>
                </dgm:adjLst>
              </dgm:shape>
            </dgm:if>
            <dgm:if name="Name126" axis="ch" ptType="node" func="cnt" op="equ" val="6">
              <dgm:shape xmlns:r="http://schemas.openxmlformats.org/officeDocument/2006/relationships" type="pie" r:blip="">
                <dgm:adjLst>
                  <dgm:adj idx="1" val="150"/>
                  <dgm:adj idx="2" val="210"/>
                </dgm:adjLst>
              </dgm:shape>
            </dgm:if>
            <dgm:else name="Name127">
              <dgm:shape xmlns:r="http://schemas.openxmlformats.org/officeDocument/2006/relationships" type="pie" r:blip="">
                <dgm:adjLst>
                  <dgm:adj idx="1" val="115.7143"/>
                  <dgm:adj idx="2" val="167.1429"/>
                </dgm:adjLst>
              </dgm:shape>
            </dgm:else>
          </dgm:choose>
          <dgm:choose name="Name128">
            <dgm:if name="Name129" func="var" arg="dir" op="equ" val="norm">
              <dgm:presOf axis="ch desOrSelf" ptType="node node" st="5 1" cnt="1 0"/>
            </dgm:if>
            <dgm:else name="Name130">
              <dgm:choose name="Name131">
                <dgm:if name="Name132" axis="ch" ptType="node" func="cnt" op="equ" val="5">
                  <dgm:presOf axis="ch desOrSelf" ptType="node node" st="1 1" cnt="1 0"/>
                </dgm:if>
                <dgm:if name="Name133" axis="ch" ptType="node" func="cnt" op="equ" val="6">
                  <dgm:presOf axis="ch desOrSelf" ptType="node node" st="2 1" cnt="1 0"/>
                </dgm:if>
                <dgm:else name="Name134">
                  <dgm:presOf axis="ch desOrSelf" ptType="node node" st="3 1" cnt="1 0"/>
                </dgm:else>
              </dgm:choose>
            </dgm:else>
          </dgm:choose>
          <dgm:constrLst/>
          <dgm:ruleLst/>
        </dgm:layoutNode>
        <dgm:layoutNode name="dummy5a" moveWith="wedge5">
          <dgm:alg type="sp"/>
          <dgm:shape xmlns:r="http://schemas.openxmlformats.org/officeDocument/2006/relationships" r:blip="">
            <dgm:adjLst/>
          </dgm:shape>
          <dgm:presOf/>
          <dgm:constrLst>
            <dgm:constr type="w" val="1"/>
            <dgm:constr type="h" val="1"/>
          </dgm:constrLst>
          <dgm:ruleLst/>
        </dgm:layoutNode>
        <dgm:layoutNode name="dummy5b" moveWith="wedge5">
          <dgm:alg type="sp"/>
          <dgm:shape xmlns:r="http://schemas.openxmlformats.org/officeDocument/2006/relationships" r:blip="">
            <dgm:adjLst/>
          </dgm:shape>
          <dgm:presOf/>
          <dgm:constrLst>
            <dgm:constr type="w" val="1"/>
            <dgm:constr type="h" val="1"/>
          </dgm:constrLst>
          <dgm:ruleLst/>
        </dgm:layoutNode>
        <dgm:layoutNode name="wedge5Tx" moveWith="wedge5">
          <dgm:varLst>
            <dgm:chMax val="0"/>
            <dgm:chPref val="0"/>
            <dgm:bulletEnabled val="1"/>
          </dgm:varLst>
          <dgm:alg type="tx"/>
          <dgm:shape xmlns:r="http://schemas.openxmlformats.org/officeDocument/2006/relationships" type="rect" r:blip="" hideGeom="1">
            <dgm:adjLst/>
          </dgm:shape>
          <dgm:choose name="Name135">
            <dgm:if name="Name136" func="var" arg="dir" op="equ" val="norm">
              <dgm:presOf axis="ch desOrSelf" ptType="node node" st="5 1" cnt="1 0"/>
            </dgm:if>
            <dgm:else name="Name137">
              <dgm:choose name="Name138">
                <dgm:if name="Name139" axis="ch" ptType="node" func="cnt" op="equ" val="5">
                  <dgm:presOf axis="ch desOrSelf" ptType="node node" st="1 1" cnt="1 0"/>
                </dgm:if>
                <dgm:if name="Name140" axis="ch" ptType="node" func="cnt" op="equ" val="6">
                  <dgm:presOf axis="ch desOrSelf" ptType="node node" st="2 1" cnt="1 0"/>
                </dgm:if>
                <dgm:else name="Name141">
                  <dgm:presOf axis="ch desOrSelf" ptType="node node" st="3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42"/>
    </dgm:choose>
    <dgm:choose name="Name143">
      <dgm:if name="Name144" axis="ch" ptType="node" func="cnt" op="gte" val="6">
        <dgm:layoutNode name="wedge6">
          <dgm:alg type="sp"/>
          <dgm:choose name="Name145">
            <dgm:if name="Name146" axis="ch" ptType="node" func="cnt" op="equ" val="6">
              <dgm:shape xmlns:r="http://schemas.openxmlformats.org/officeDocument/2006/relationships" type="pie" r:blip="">
                <dgm:adjLst>
                  <dgm:adj idx="1" val="210"/>
                  <dgm:adj idx="2" val="270"/>
                </dgm:adjLst>
              </dgm:shape>
            </dgm:if>
            <dgm:else name="Name147">
              <dgm:shape xmlns:r="http://schemas.openxmlformats.org/officeDocument/2006/relationships" type="pie" r:blip="">
                <dgm:adjLst>
                  <dgm:adj idx="1" val="167.1429"/>
                  <dgm:adj idx="2" val="218.5714"/>
                </dgm:adjLst>
              </dgm:shape>
            </dgm:else>
          </dgm:choose>
          <dgm:choose name="Name148">
            <dgm:if name="Name149" func="var" arg="dir" op="equ" val="norm">
              <dgm:presOf axis="ch desOrSelf" ptType="node node" st="6 1" cnt="1 0"/>
            </dgm:if>
            <dgm:else name="Name150">
              <dgm:choose name="Name151">
                <dgm:if name="Name152" axis="ch" ptType="node" func="cnt" op="equ" val="6">
                  <dgm:presOf axis="ch desOrSelf" ptType="node node" st="1 1" cnt="1 0"/>
                </dgm:if>
                <dgm:else name="Name153">
                  <dgm:presOf axis="ch desOrSelf" ptType="node node" st="2 1" cnt="1 0"/>
                </dgm:else>
              </dgm:choose>
            </dgm:else>
          </dgm:choose>
          <dgm:constrLst/>
          <dgm:ruleLst/>
        </dgm:layoutNode>
        <dgm:layoutNode name="dummy6a" moveWith="wedge6">
          <dgm:alg type="sp"/>
          <dgm:shape xmlns:r="http://schemas.openxmlformats.org/officeDocument/2006/relationships" r:blip="">
            <dgm:adjLst/>
          </dgm:shape>
          <dgm:presOf/>
          <dgm:constrLst>
            <dgm:constr type="w" val="1"/>
            <dgm:constr type="h" val="1"/>
          </dgm:constrLst>
          <dgm:ruleLst/>
        </dgm:layoutNode>
        <dgm:layoutNode name="dummy6b" moveWith="wedge6">
          <dgm:alg type="sp"/>
          <dgm:shape xmlns:r="http://schemas.openxmlformats.org/officeDocument/2006/relationships" r:blip="">
            <dgm:adjLst/>
          </dgm:shape>
          <dgm:presOf/>
          <dgm:constrLst>
            <dgm:constr type="w" val="1"/>
            <dgm:constr type="h" val="1"/>
          </dgm:constrLst>
          <dgm:ruleLst/>
        </dgm:layoutNode>
        <dgm:layoutNode name="wedge6Tx" moveWith="wedge6">
          <dgm:varLst>
            <dgm:chMax val="0"/>
            <dgm:chPref val="0"/>
            <dgm:bulletEnabled val="1"/>
          </dgm:varLst>
          <dgm:alg type="tx"/>
          <dgm:shape xmlns:r="http://schemas.openxmlformats.org/officeDocument/2006/relationships" type="rect" r:blip="" hideGeom="1">
            <dgm:adjLst/>
          </dgm:shape>
          <dgm:choose name="Name154">
            <dgm:if name="Name155" func="var" arg="dir" op="equ" val="norm">
              <dgm:presOf axis="ch desOrSelf" ptType="node node" st="6 1" cnt="1 0"/>
            </dgm:if>
            <dgm:else name="Name156">
              <dgm:choose name="Name157">
                <dgm:if name="Name158" axis="ch" ptType="node" func="cnt" op="equ" val="6">
                  <dgm:presOf axis="ch desOrSelf" ptType="node node" st="1 1" cnt="1 0"/>
                </dgm:if>
                <dgm:else name="Name159">
                  <dgm:presOf axis="ch desOrSelf" ptType="node node" st="2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60"/>
    </dgm:choose>
    <dgm:choose name="Name161">
      <dgm:if name="Name162" axis="ch" ptType="node" func="cnt" op="gte" val="7">
        <dgm:layoutNode name="wedge7">
          <dgm:alg type="sp"/>
          <dgm:shape xmlns:r="http://schemas.openxmlformats.org/officeDocument/2006/relationships" type="pie" r:blip="">
            <dgm:adjLst>
              <dgm:adj idx="1" val="218.5714"/>
              <dgm:adj idx="2" val="270"/>
            </dgm:adjLst>
          </dgm:shape>
          <dgm:choose name="Name163">
            <dgm:if name="Name164" func="var" arg="dir" op="equ" val="norm">
              <dgm:presOf axis="ch desOrSelf" ptType="node node" st="7 1" cnt="1 0"/>
            </dgm:if>
            <dgm:else name="Name165">
              <dgm:presOf axis="ch desOrSelf" ptType="node node" st="1 1" cnt="1 0"/>
            </dgm:else>
          </dgm:choose>
          <dgm:constrLst/>
          <dgm:ruleLst/>
        </dgm:layoutNode>
        <dgm:layoutNode name="dummy7a" moveWith="wedge7">
          <dgm:alg type="sp"/>
          <dgm:shape xmlns:r="http://schemas.openxmlformats.org/officeDocument/2006/relationships" r:blip="">
            <dgm:adjLst/>
          </dgm:shape>
          <dgm:presOf/>
          <dgm:constrLst>
            <dgm:constr type="w" val="1"/>
            <dgm:constr type="h" val="1"/>
          </dgm:constrLst>
          <dgm:ruleLst/>
        </dgm:layoutNode>
        <dgm:layoutNode name="dummy7b" moveWith="wedge7">
          <dgm:alg type="sp"/>
          <dgm:shape xmlns:r="http://schemas.openxmlformats.org/officeDocument/2006/relationships" r:blip="">
            <dgm:adjLst/>
          </dgm:shape>
          <dgm:presOf/>
          <dgm:constrLst>
            <dgm:constr type="w" val="1"/>
            <dgm:constr type="h" val="1"/>
          </dgm:constrLst>
          <dgm:ruleLst/>
        </dgm:layoutNode>
        <dgm:layoutNode name="wedge7Tx" moveWith="wedge7">
          <dgm:varLst>
            <dgm:chMax val="0"/>
            <dgm:chPref val="0"/>
            <dgm:bulletEnabled val="1"/>
          </dgm:varLst>
          <dgm:alg type="tx"/>
          <dgm:shape xmlns:r="http://schemas.openxmlformats.org/officeDocument/2006/relationships" type="rect" r:blip="" hideGeom="1">
            <dgm:adjLst/>
          </dgm:shape>
          <dgm:choose name="Name166">
            <dgm:if name="Name167" func="var" arg="dir" op="equ" val="norm">
              <dgm:presOf axis="ch desOrSelf" ptType="node node" st="7 1" cnt="1 0"/>
            </dgm:if>
            <dgm:else name="Name168">
              <dgm:presOf axis="ch desOrSelf" ptType="node node" st="1 1" cnt="1 0"/>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69"/>
    </dgm:choose>
    <dgm:choose name="Name170">
      <dgm:if name="Name171" axis="ch" ptType="node" func="cnt" op="equ" val="1">
        <dgm:forEach name="Name172" axis="ch" ptType="sibTrans" hideLastTrans="0" cnt="1">
          <dgm:layoutNode name="arrowWedge1single" styleLbl="fgSibTrans2D1">
            <dgm:choose name="Name173">
              <dgm:if name="Name174" func="var" arg="dir" op="equ" val="norm">
                <dgm:alg type="conn">
                  <dgm:param type="connRout" val="longCurve"/>
                  <dgm:param type="srcNode" val="dummy1a"/>
                  <dgm:param type="dstNode" val="dummy1b"/>
                  <dgm:param type="begPts" val="tL"/>
                  <dgm:param type="endPts" val="tR"/>
                  <dgm:param type="begSty" val="arr"/>
                  <dgm:param type="endSty" val="noArr"/>
                </dgm:alg>
              </dgm:if>
              <dgm:else name="Name175">
                <dgm:alg type="conn">
                  <dgm:param type="connRout" val="longCurve"/>
                  <dgm:param type="srcNode" val="dummy1a"/>
                  <dgm:param type="dstNode" val="dummy1b"/>
                  <dgm:param type="begPts" val="tL"/>
                  <dgm:param type="endPts" val="tR"/>
                  <dgm:param type="begSty" val="noArr"/>
                  <dgm:param type="endSty" val="arr"/>
                </dgm:alg>
              </dgm:else>
            </dgm:choose>
            <dgm:shape xmlns:r="http://schemas.openxmlformats.org/officeDocument/2006/relationships" type="conn" r:blip="">
              <dgm:adjLst/>
            </dgm:shape>
            <dgm:presOf/>
            <dgm:constrLst>
              <dgm:constr type="w" val="1"/>
              <dgm:constr type="begPad"/>
              <dgm:constr type="endPad"/>
            </dgm:constrLst>
            <dgm:ruleLst/>
          </dgm:layoutNode>
        </dgm:forEach>
      </dgm:if>
      <dgm:if name="Name176" axis="ch" ptType="node" func="cnt" op="gte" val="2">
        <dgm:forEach name="Name177" axis="ch" ptType="sibTrans" hideLastTrans="0" cnt="1">
          <dgm:layoutNode name="arrowWedge1" styleLbl="fgSibTrans2D1">
            <dgm:choose name="Name178">
              <dgm:if name="Name179" func="var" arg="dir" op="equ" val="norm">
                <dgm:alg type="conn">
                  <dgm:param type="connRout" val="curve"/>
                  <dgm:param type="srcNode" val="dummy1a"/>
                  <dgm:param type="dstNode" val="dummy1b"/>
                  <dgm:param type="begPts" val="tL"/>
                  <dgm:param type="endPts" val="tL"/>
                  <dgm:param type="begSty" val="noArr"/>
                  <dgm:param type="endSty" val="arr"/>
                </dgm:alg>
              </dgm:if>
              <dgm:else name="Name180">
                <dgm:alg type="conn">
                  <dgm:param type="connRout" val="curve"/>
                  <dgm:param type="srcNode" val="dummy1a"/>
                  <dgm:param type="dstNode" val="dummy1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if>
      <dgm:else name="Name181"/>
    </dgm:choose>
    <dgm:forEach name="Name182" axis="ch" ptType="sibTrans" hideLastTrans="0" st="2" cnt="1">
      <dgm:layoutNode name="arrowWedge2" styleLbl="fgSibTrans2D1">
        <dgm:choose name="Name183">
          <dgm:if name="Name184" func="var" arg="dir" op="equ" val="norm">
            <dgm:alg type="conn">
              <dgm:param type="connRout" val="curve"/>
              <dgm:param type="srcNode" val="dummy2a"/>
              <dgm:param type="dstNode" val="dummy2b"/>
              <dgm:param type="begPts" val="tL"/>
              <dgm:param type="endPts" val="tL"/>
              <dgm:param type="begSty" val="noArr"/>
              <dgm:param type="endSty" val="arr"/>
            </dgm:alg>
          </dgm:if>
          <dgm:else name="Name185">
            <dgm:alg type="conn">
              <dgm:param type="connRout" val="curve"/>
              <dgm:param type="srcNode" val="dummy2a"/>
              <dgm:param type="dstNode" val="dummy2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86" axis="ch" ptType="sibTrans" hideLastTrans="0" st="3" cnt="1">
      <dgm:layoutNode name="arrowWedge3" styleLbl="fgSibTrans2D1">
        <dgm:choose name="Name187">
          <dgm:if name="Name188" func="var" arg="dir" op="equ" val="norm">
            <dgm:alg type="conn">
              <dgm:param type="connRout" val="curve"/>
              <dgm:param type="srcNode" val="dummy3a"/>
              <dgm:param type="dstNode" val="dummy3b"/>
              <dgm:param type="begPts" val="tL"/>
              <dgm:param type="endPts" val="tL"/>
              <dgm:param type="begSty" val="noArr"/>
              <dgm:param type="endSty" val="arr"/>
            </dgm:alg>
          </dgm:if>
          <dgm:else name="Name189">
            <dgm:alg type="conn">
              <dgm:param type="connRout" val="curve"/>
              <dgm:param type="srcNode" val="dummy3a"/>
              <dgm:param type="dstNode" val="dummy3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0" axis="ch" ptType="sibTrans" hideLastTrans="0" st="4" cnt="1">
      <dgm:layoutNode name="arrowWedge4" styleLbl="fgSibTrans2D1">
        <dgm:choose name="Name191">
          <dgm:if name="Name192" func="var" arg="dir" op="equ" val="norm">
            <dgm:alg type="conn">
              <dgm:param type="connRout" val="curve"/>
              <dgm:param type="srcNode" val="dummy4a"/>
              <dgm:param type="dstNode" val="dummy4b"/>
              <dgm:param type="begPts" val="tL"/>
              <dgm:param type="endPts" val="tL"/>
              <dgm:param type="begSty" val="noArr"/>
              <dgm:param type="endSty" val="arr"/>
            </dgm:alg>
          </dgm:if>
          <dgm:else name="Name193">
            <dgm:alg type="conn">
              <dgm:param type="connRout" val="curve"/>
              <dgm:param type="srcNode" val="dummy4a"/>
              <dgm:param type="dstNode" val="dummy4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4" axis="ch" ptType="sibTrans" hideLastTrans="0" st="5" cnt="1">
      <dgm:layoutNode name="arrowWedge5" styleLbl="fgSibTrans2D1">
        <dgm:choose name="Name195">
          <dgm:if name="Name196" func="var" arg="dir" op="equ" val="norm">
            <dgm:alg type="conn">
              <dgm:param type="connRout" val="curve"/>
              <dgm:param type="srcNode" val="dummy5a"/>
              <dgm:param type="dstNode" val="dummy5b"/>
              <dgm:param type="begPts" val="tL"/>
              <dgm:param type="endPts" val="tL"/>
              <dgm:param type="begSty" val="noArr"/>
              <dgm:param type="endSty" val="arr"/>
            </dgm:alg>
          </dgm:if>
          <dgm:else name="Name197">
            <dgm:alg type="conn">
              <dgm:param type="connRout" val="curve"/>
              <dgm:param type="srcNode" val="dummy5a"/>
              <dgm:param type="dstNode" val="dummy5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8" axis="ch" ptType="sibTrans" hideLastTrans="0" st="6" cnt="1">
      <dgm:layoutNode name="arrowWedge6" styleLbl="fgSibTrans2D1">
        <dgm:choose name="Name199">
          <dgm:if name="Name200" func="var" arg="dir" op="equ" val="norm">
            <dgm:alg type="conn">
              <dgm:param type="connRout" val="curve"/>
              <dgm:param type="srcNode" val="dummy6a"/>
              <dgm:param type="dstNode" val="dummy6b"/>
              <dgm:param type="begPts" val="tL"/>
              <dgm:param type="endPts" val="tL"/>
              <dgm:param type="begSty" val="noArr"/>
              <dgm:param type="endSty" val="arr"/>
            </dgm:alg>
          </dgm:if>
          <dgm:else name="Name201">
            <dgm:alg type="conn">
              <dgm:param type="connRout" val="curve"/>
              <dgm:param type="srcNode" val="dummy6a"/>
              <dgm:param type="dstNode" val="dummy6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202" axis="ch" ptType="sibTrans" hideLastTrans="0" st="7" cnt="1">
      <dgm:layoutNode name="arrowWedge7" styleLbl="fgSibTrans2D1">
        <dgm:choose name="Name203">
          <dgm:if name="Name204" func="var" arg="dir" op="equ" val="norm">
            <dgm:alg type="conn">
              <dgm:param type="connRout" val="curve"/>
              <dgm:param type="srcNode" val="dummy7a"/>
              <dgm:param type="dstNode" val="dummy7b"/>
              <dgm:param type="begPts" val="tL"/>
              <dgm:param type="endPts" val="tL"/>
              <dgm:param type="begSty" val="noArr"/>
              <dgm:param type="endSty" val="arr"/>
            </dgm:alg>
          </dgm:if>
          <dgm:else name="Name205">
            <dgm:alg type="conn">
              <dgm:param type="connRout" val="curve"/>
              <dgm:param type="srcNode" val="dummy7a"/>
              <dgm:param type="dstNode" val="dummy7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3D38D0EF-6216-B64A-8A00-1CCE67A3A1D6}" type="datetimeFigureOut">
              <a:rPr lang="en-US" smtClean="0"/>
              <a:t>9/22/2016</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30E728FF-A723-E448-8DF2-7C7C3FE0B9D2}" type="slidenum">
              <a:rPr lang="en-US" smtClean="0"/>
              <a:t>‹#›</a:t>
            </a:fld>
            <a:endParaRPr lang="en-US"/>
          </a:p>
        </p:txBody>
      </p:sp>
    </p:spTree>
    <p:extLst>
      <p:ext uri="{BB962C8B-B14F-4D97-AF65-F5344CB8AC3E}">
        <p14:creationId xmlns:p14="http://schemas.microsoft.com/office/powerpoint/2010/main" val="1711379869"/>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30E728FF-A723-E448-8DF2-7C7C3FE0B9D2}" type="slidenum">
              <a:rPr lang="en-US" smtClean="0"/>
              <a:t>1</a:t>
            </a:fld>
            <a:endParaRPr lang="en-US"/>
          </a:p>
        </p:txBody>
      </p:sp>
    </p:spTree>
    <p:extLst>
      <p:ext uri="{BB962C8B-B14F-4D97-AF65-F5344CB8AC3E}">
        <p14:creationId xmlns:p14="http://schemas.microsoft.com/office/powerpoint/2010/main" val="269351548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Franklin</a:t>
            </a:r>
            <a:r>
              <a:rPr lang="en-US" baseline="0" dirty="0" smtClean="0"/>
              <a:t> - </a:t>
            </a:r>
            <a:r>
              <a:rPr lang="en-US" sz="1200" kern="1200" dirty="0" smtClean="0">
                <a:solidFill>
                  <a:schemeClr val="tx1"/>
                </a:solidFill>
                <a:latin typeface="+mn-lt"/>
                <a:ea typeface="+mn-ea"/>
                <a:cs typeface="+mn-cs"/>
              </a:rPr>
              <a:t>alleging, </a:t>
            </a:r>
            <a:r>
              <a:rPr lang="en-US" sz="1200" i="1" kern="1200" dirty="0" smtClean="0">
                <a:solidFill>
                  <a:schemeClr val="tx1"/>
                </a:solidFill>
                <a:latin typeface="+mn-lt"/>
                <a:ea typeface="+mn-ea"/>
                <a:cs typeface="+mn-cs"/>
              </a:rPr>
              <a:t>inter alia,</a:t>
            </a:r>
            <a:r>
              <a:rPr lang="en-US" sz="1200" i="0" kern="1200" dirty="0" smtClean="0">
                <a:solidFill>
                  <a:schemeClr val="tx1"/>
                </a:solidFill>
                <a:latin typeface="+mn-lt"/>
                <a:ea typeface="+mn-ea"/>
                <a:cs typeface="+mn-cs"/>
              </a:rPr>
              <a:t> that she had been subjected to continual sexual harassment and abuse by a teacher, Andrew Hill. After the complaint was filed, Hill resigned on the condition that all matters pending against him be dropped, and the school thereupon closed its investigation. The District Court subsequently dismissed the complaint on the ground that Title IX does not authorize an award of damages, and the Court of Appeals affirmed.</a:t>
            </a:r>
          </a:p>
          <a:p>
            <a:endParaRPr lang="en-US" sz="1200" i="0" kern="1200" dirty="0" smtClean="0">
              <a:solidFill>
                <a:schemeClr val="tx1"/>
              </a:solidFill>
              <a:latin typeface="+mn-lt"/>
              <a:ea typeface="+mn-ea"/>
              <a:cs typeface="+mn-cs"/>
            </a:endParaRPr>
          </a:p>
          <a:p>
            <a:r>
              <a:rPr lang="en-US" sz="1200" i="0" kern="1200" dirty="0" err="1" smtClean="0">
                <a:solidFill>
                  <a:schemeClr val="tx1"/>
                </a:solidFill>
                <a:latin typeface="+mn-lt"/>
                <a:ea typeface="+mn-ea"/>
                <a:cs typeface="+mn-cs"/>
              </a:rPr>
              <a:t>Gebser</a:t>
            </a:r>
            <a:r>
              <a:rPr lang="en-US" sz="1200" i="0" kern="1200" baseline="0" dirty="0" smtClean="0">
                <a:solidFill>
                  <a:schemeClr val="tx1"/>
                </a:solidFill>
                <a:latin typeface="+mn-lt"/>
                <a:ea typeface="+mn-ea"/>
                <a:cs typeface="+mn-cs"/>
              </a:rPr>
              <a:t> - </a:t>
            </a:r>
            <a:r>
              <a:rPr lang="en-US" sz="1200" kern="1200" dirty="0" smtClean="0">
                <a:solidFill>
                  <a:schemeClr val="tx1"/>
                </a:solidFill>
                <a:latin typeface="+mn-lt"/>
                <a:ea typeface="+mn-ea"/>
                <a:cs typeface="+mn-cs"/>
              </a:rPr>
              <a:t>a high school student in respondent </a:t>
            </a:r>
            <a:r>
              <a:rPr lang="en-US" sz="1200" kern="1200" dirty="0" err="1" smtClean="0">
                <a:solidFill>
                  <a:schemeClr val="tx1"/>
                </a:solidFill>
                <a:latin typeface="+mn-lt"/>
                <a:ea typeface="+mn-ea"/>
                <a:cs typeface="+mn-cs"/>
              </a:rPr>
              <a:t>Lago</a:t>
            </a:r>
            <a:r>
              <a:rPr lang="en-US" sz="1200" kern="1200" dirty="0" smtClean="0">
                <a:solidFill>
                  <a:schemeClr val="tx1"/>
                </a:solidFill>
                <a:latin typeface="+mn-lt"/>
                <a:ea typeface="+mn-ea"/>
                <a:cs typeface="+mn-cs"/>
              </a:rPr>
              <a:t> Vista Independent School District, had a sexual relationship with one of her teachers. She did not report the relationship to school officials. </a:t>
            </a:r>
            <a:r>
              <a:rPr lang="en-US" sz="1200" kern="1200" dirty="0" err="1" smtClean="0">
                <a:solidFill>
                  <a:schemeClr val="tx1"/>
                </a:solidFill>
                <a:latin typeface="+mn-lt"/>
                <a:ea typeface="+mn-ea"/>
                <a:cs typeface="+mn-cs"/>
              </a:rPr>
              <a:t>Mter</a:t>
            </a:r>
            <a:r>
              <a:rPr lang="en-US" sz="1200" kern="1200" dirty="0" smtClean="0">
                <a:solidFill>
                  <a:schemeClr val="tx1"/>
                </a:solidFill>
                <a:latin typeface="+mn-lt"/>
                <a:ea typeface="+mn-ea"/>
                <a:cs typeface="+mn-cs"/>
              </a:rPr>
              <a:t> the couple was discovered having sex and the teacher was arrested, </a:t>
            </a:r>
            <a:r>
              <a:rPr lang="en-US" sz="1200" kern="1200" dirty="0" err="1" smtClean="0">
                <a:solidFill>
                  <a:schemeClr val="tx1"/>
                </a:solidFill>
                <a:latin typeface="+mn-lt"/>
                <a:ea typeface="+mn-ea"/>
                <a:cs typeface="+mn-cs"/>
              </a:rPr>
              <a:t>Lago</a:t>
            </a:r>
            <a:r>
              <a:rPr lang="en-US" sz="1200" kern="1200" dirty="0" smtClean="0">
                <a:solidFill>
                  <a:schemeClr val="tx1"/>
                </a:solidFill>
                <a:latin typeface="+mn-lt"/>
                <a:ea typeface="+mn-ea"/>
                <a:cs typeface="+mn-cs"/>
              </a:rPr>
              <a:t> Vista terminated his employment. During this time, the district had not distributed an official grievance procedure for lodging sexual harassment complaints or a formal </a:t>
            </a:r>
            <a:r>
              <a:rPr lang="en-US" sz="1200" kern="1200" dirty="0" err="1" smtClean="0">
                <a:solidFill>
                  <a:schemeClr val="tx1"/>
                </a:solidFill>
                <a:latin typeface="+mn-lt"/>
                <a:ea typeface="+mn-ea"/>
                <a:cs typeface="+mn-cs"/>
              </a:rPr>
              <a:t>antiharassment</a:t>
            </a:r>
            <a:r>
              <a:rPr lang="en-US" sz="1200" kern="1200" dirty="0" smtClean="0">
                <a:solidFill>
                  <a:schemeClr val="tx1"/>
                </a:solidFill>
                <a:latin typeface="+mn-lt"/>
                <a:ea typeface="+mn-ea"/>
                <a:cs typeface="+mn-cs"/>
              </a:rPr>
              <a:t> policy, as required by federal regulations. </a:t>
            </a:r>
            <a:r>
              <a:rPr lang="en-US" sz="1200" kern="1200" dirty="0" err="1" smtClean="0">
                <a:solidFill>
                  <a:schemeClr val="tx1"/>
                </a:solidFill>
                <a:latin typeface="+mn-lt"/>
                <a:ea typeface="+mn-ea"/>
                <a:cs typeface="+mn-cs"/>
              </a:rPr>
              <a:t>Gebser</a:t>
            </a:r>
            <a:r>
              <a:rPr lang="en-US" sz="1200" kern="1200" dirty="0" smtClean="0">
                <a:solidFill>
                  <a:schemeClr val="tx1"/>
                </a:solidFill>
                <a:latin typeface="+mn-lt"/>
                <a:ea typeface="+mn-ea"/>
                <a:cs typeface="+mn-cs"/>
              </a:rPr>
              <a:t> and her mother, also a petitioner here, filed suit raising, among other things, a claim for damages against </a:t>
            </a:r>
            <a:r>
              <a:rPr lang="en-US" sz="1200" kern="1200" dirty="0" err="1" smtClean="0">
                <a:solidFill>
                  <a:schemeClr val="tx1"/>
                </a:solidFill>
                <a:latin typeface="+mn-lt"/>
                <a:ea typeface="+mn-ea"/>
                <a:cs typeface="+mn-cs"/>
              </a:rPr>
              <a:t>Lago</a:t>
            </a:r>
            <a:r>
              <a:rPr lang="en-US" sz="1200" kern="1200" dirty="0" smtClean="0">
                <a:solidFill>
                  <a:schemeClr val="tx1"/>
                </a:solidFill>
                <a:latin typeface="+mn-lt"/>
                <a:ea typeface="+mn-ea"/>
                <a:cs typeface="+mn-cs"/>
              </a:rPr>
              <a:t> Vista under Title IX of the Education Amendments of 1972, which provides in pertinent part that a person cannot "be subjected to discrimination under any education program or activity receiving Federal financial assistance," 20 U. S. C. § 1681(a). The Federal District Court granted </a:t>
            </a:r>
            <a:r>
              <a:rPr lang="en-US" sz="1200" kern="1200" dirty="0" err="1" smtClean="0">
                <a:solidFill>
                  <a:schemeClr val="tx1"/>
                </a:solidFill>
                <a:latin typeface="+mn-lt"/>
                <a:ea typeface="+mn-ea"/>
                <a:cs typeface="+mn-cs"/>
              </a:rPr>
              <a:t>Lago</a:t>
            </a:r>
            <a:r>
              <a:rPr lang="en-US" sz="1200" kern="1200" dirty="0" smtClean="0">
                <a:solidFill>
                  <a:schemeClr val="tx1"/>
                </a:solidFill>
                <a:latin typeface="+mn-lt"/>
                <a:ea typeface="+mn-ea"/>
                <a:cs typeface="+mn-cs"/>
              </a:rPr>
              <a:t> Vista summary judgment. In affirming, the Fifth Circuit held that school districts are not liable under Title IX for teacher-student sexual harassment unless an employee with supervisory power over the offending employee actually knew of the abuse, had the power to end it, and failed to do so, and ruled that petitioners could not satisfy that standard.</a:t>
            </a:r>
          </a:p>
          <a:p>
            <a:r>
              <a:rPr lang="en-US" sz="1200" i="1" kern="1200" dirty="0" smtClean="0">
                <a:solidFill>
                  <a:schemeClr val="tx1"/>
                </a:solidFill>
                <a:latin typeface="+mn-lt"/>
                <a:ea typeface="+mn-ea"/>
                <a:cs typeface="+mn-cs"/>
              </a:rPr>
              <a:t>Held: </a:t>
            </a:r>
            <a:r>
              <a:rPr lang="en-US" sz="1200" i="0" kern="1200" dirty="0" smtClean="0">
                <a:solidFill>
                  <a:schemeClr val="tx1"/>
                </a:solidFill>
                <a:latin typeface="+mn-lt"/>
                <a:ea typeface="+mn-ea"/>
                <a:cs typeface="+mn-cs"/>
              </a:rPr>
              <a:t>Damages may not be recovered for teacher-student sexual harassment in an implied private action under Title IX unless a school district official who at a minimum has authority to institute corrective measures on the district's behalf has actual notice of, and is deliberately indifferent to, the teacher's misconduct.</a:t>
            </a:r>
          </a:p>
          <a:p>
            <a:endParaRPr lang="en-US" sz="1200" i="0" kern="1200" dirty="0" smtClean="0">
              <a:solidFill>
                <a:schemeClr val="tx1"/>
              </a:solidFill>
              <a:latin typeface="+mn-lt"/>
              <a:ea typeface="+mn-ea"/>
              <a:cs typeface="+mn-cs"/>
            </a:endParaRPr>
          </a:p>
          <a:p>
            <a:r>
              <a:rPr lang="en-US" sz="1200" i="0" kern="1200" dirty="0" smtClean="0">
                <a:solidFill>
                  <a:schemeClr val="tx1"/>
                </a:solidFill>
                <a:latin typeface="+mn-lt"/>
                <a:ea typeface="+mn-ea"/>
                <a:cs typeface="+mn-cs"/>
              </a:rPr>
              <a:t>Davis</a:t>
            </a:r>
            <a:r>
              <a:rPr lang="en-US" sz="1200" i="0" kern="1200" baseline="0" dirty="0" smtClean="0">
                <a:solidFill>
                  <a:schemeClr val="tx1"/>
                </a:solidFill>
                <a:latin typeface="+mn-lt"/>
                <a:ea typeface="+mn-ea"/>
                <a:cs typeface="+mn-cs"/>
              </a:rPr>
              <a:t> - </a:t>
            </a:r>
            <a:r>
              <a:rPr lang="en-US" sz="1200" kern="1200" dirty="0" smtClean="0">
                <a:solidFill>
                  <a:schemeClr val="tx1"/>
                </a:solidFill>
                <a:latin typeface="+mn-lt"/>
                <a:ea typeface="+mn-ea"/>
                <a:cs typeface="+mn-cs"/>
              </a:rPr>
              <a:t>This Court cannot say beyond doubt that she can prove no set of facts that would entitle her to relief. She alleges that </a:t>
            </a:r>
            <a:r>
              <a:rPr lang="en-US" sz="1200" kern="1200" dirty="0" err="1" smtClean="0">
                <a:solidFill>
                  <a:schemeClr val="tx1"/>
                </a:solidFill>
                <a:latin typeface="+mn-lt"/>
                <a:ea typeface="+mn-ea"/>
                <a:cs typeface="+mn-cs"/>
              </a:rPr>
              <a:t>LaShonda</a:t>
            </a:r>
            <a:r>
              <a:rPr lang="en-US" sz="1200" kern="1200" dirty="0" smtClean="0">
                <a:solidFill>
                  <a:schemeClr val="tx1"/>
                </a:solidFill>
                <a:latin typeface="+mn-lt"/>
                <a:ea typeface="+mn-ea"/>
                <a:cs typeface="+mn-cs"/>
              </a:rPr>
              <a:t> was the victim of repeated acts of harassment by G. F. over a 5-month period, and allegations support the conclusion that his misconduct was severe, pervasive, and objectively offensive. Moreover, the complaint alleges that multiple victims of G. F.’s misconduct sought an audience with the school principal and that the harassment had a concrete, negative effect on </a:t>
            </a:r>
            <a:r>
              <a:rPr lang="en-US" sz="1200" kern="1200" dirty="0" err="1" smtClean="0">
                <a:solidFill>
                  <a:schemeClr val="tx1"/>
                </a:solidFill>
                <a:latin typeface="+mn-lt"/>
                <a:ea typeface="+mn-ea"/>
                <a:cs typeface="+mn-cs"/>
              </a:rPr>
              <a:t>LaShonda’s</a:t>
            </a:r>
            <a:r>
              <a:rPr lang="en-US" sz="1200" kern="1200" dirty="0" smtClean="0">
                <a:solidFill>
                  <a:schemeClr val="tx1"/>
                </a:solidFill>
                <a:latin typeface="+mn-lt"/>
                <a:ea typeface="+mn-ea"/>
                <a:cs typeface="+mn-cs"/>
              </a:rPr>
              <a:t> ability to receive an education. The complaint also suggests that petitioner may be able to show both actual knowledge and deliberate indifference on the part of the Board, which made no effort either to investigate or to put an end to the harassment</a:t>
            </a:r>
            <a:endParaRPr lang="en-US" dirty="0"/>
          </a:p>
        </p:txBody>
      </p:sp>
      <p:sp>
        <p:nvSpPr>
          <p:cNvPr id="4" name="Slide Number Placeholder 3"/>
          <p:cNvSpPr>
            <a:spLocks noGrp="1"/>
          </p:cNvSpPr>
          <p:nvPr>
            <p:ph type="sldNum" sz="quarter" idx="10"/>
          </p:nvPr>
        </p:nvSpPr>
        <p:spPr/>
        <p:txBody>
          <a:bodyPr/>
          <a:lstStyle/>
          <a:p>
            <a:fld id="{30E728FF-A723-E448-8DF2-7C7C3FE0B9D2}" type="slidenum">
              <a:rPr lang="en-US" smtClean="0"/>
              <a:t>4</a:t>
            </a:fld>
            <a:endParaRPr lang="en-US"/>
          </a:p>
        </p:txBody>
      </p:sp>
    </p:spTree>
    <p:extLst>
      <p:ext uri="{BB962C8B-B14F-4D97-AF65-F5344CB8AC3E}">
        <p14:creationId xmlns:p14="http://schemas.microsoft.com/office/powerpoint/2010/main" val="416672968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2001 – Reaffirming Title IX; distinguishing</a:t>
            </a:r>
            <a:r>
              <a:rPr lang="en-US" baseline="0" dirty="0" smtClean="0"/>
              <a:t> it from Title VII, foundation for proper response from schools, investigation obligations</a:t>
            </a:r>
          </a:p>
          <a:p>
            <a:endParaRPr lang="en-US" baseline="0" dirty="0" smtClean="0"/>
          </a:p>
          <a:p>
            <a:r>
              <a:rPr lang="en-US" baseline="0" dirty="0" smtClean="0"/>
              <a:t>2011 – </a:t>
            </a:r>
            <a:r>
              <a:rPr lang="en-US" sz="1200" kern="1200" dirty="0" smtClean="0">
                <a:solidFill>
                  <a:schemeClr val="tx1"/>
                </a:solidFill>
                <a:latin typeface="+mn-lt"/>
                <a:ea typeface="+mn-ea"/>
                <a:cs typeface="+mn-cs"/>
              </a:rPr>
              <a:t>ED is issuing the DCL to explain that the requirements of Title IX cover sexual violence and to remind schools6 of their responsibilities to take immediate and effective steps to respond to sexual violence in accordance with the requirements of Title IX.  In the context of the letter, sexual violence means physical sexual acts perpetrated against a person’s will or where a person is incapable of giving consent.  A number of acts fall into the category of sexual violence, including rape, sexual assault, sexual battery, and sexual coercion. Where “prompt, thorough, and impartial” was born.</a:t>
            </a:r>
          </a:p>
          <a:p>
            <a:endParaRPr lang="en-US" sz="1200" kern="120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2014 –</a:t>
            </a:r>
            <a:r>
              <a:rPr lang="en-US" sz="1200" kern="1200" baseline="0" dirty="0" smtClean="0">
                <a:solidFill>
                  <a:schemeClr val="tx1"/>
                </a:solidFill>
                <a:latin typeface="+mn-lt"/>
                <a:ea typeface="+mn-ea"/>
                <a:cs typeface="+mn-cs"/>
              </a:rPr>
              <a:t> Q&amp;A on the University’s obligations, who is protected, procedural requirements, responsible employees, confidentiality, investigations and hearings, interim measures, remedies, appeals, education and training on campus, retaliation, </a:t>
            </a:r>
            <a:r>
              <a:rPr lang="en-US" sz="1200" kern="1200" baseline="0" dirty="0" err="1" smtClean="0">
                <a:solidFill>
                  <a:schemeClr val="tx1"/>
                </a:solidFill>
                <a:latin typeface="+mn-lt"/>
                <a:ea typeface="+mn-ea"/>
                <a:cs typeface="+mn-cs"/>
              </a:rPr>
              <a:t>Clery</a:t>
            </a:r>
            <a:r>
              <a:rPr lang="en-US" sz="1200" kern="1200" baseline="0" dirty="0" smtClean="0">
                <a:solidFill>
                  <a:schemeClr val="tx1"/>
                </a:solidFill>
                <a:latin typeface="+mn-lt"/>
                <a:ea typeface="+mn-ea"/>
                <a:cs typeface="+mn-cs"/>
              </a:rPr>
              <a:t>, VAWA, and the 1</a:t>
            </a:r>
            <a:r>
              <a:rPr lang="en-US" sz="1200" kern="1200" baseline="30000" dirty="0" smtClean="0">
                <a:solidFill>
                  <a:schemeClr val="tx1"/>
                </a:solidFill>
                <a:latin typeface="+mn-lt"/>
                <a:ea typeface="+mn-ea"/>
                <a:cs typeface="+mn-cs"/>
              </a:rPr>
              <a:t>st</a:t>
            </a:r>
            <a:r>
              <a:rPr lang="en-US" sz="1200" kern="1200" baseline="0" dirty="0" smtClean="0">
                <a:solidFill>
                  <a:schemeClr val="tx1"/>
                </a:solidFill>
                <a:latin typeface="+mn-lt"/>
                <a:ea typeface="+mn-ea"/>
                <a:cs typeface="+mn-cs"/>
              </a:rPr>
              <a:t> Amendment</a:t>
            </a:r>
          </a:p>
          <a:p>
            <a:endParaRPr lang="en-US" sz="1200" kern="1200" baseline="0" dirty="0" smtClean="0">
              <a:solidFill>
                <a:schemeClr val="tx1"/>
              </a:solidFill>
              <a:latin typeface="+mn-lt"/>
              <a:ea typeface="+mn-ea"/>
              <a:cs typeface="+mn-cs"/>
            </a:endParaRPr>
          </a:p>
          <a:p>
            <a:r>
              <a:rPr lang="en-US" sz="1200" kern="1200" dirty="0" smtClean="0">
                <a:solidFill>
                  <a:schemeClr val="tx1"/>
                </a:solidFill>
                <a:latin typeface="+mn-lt"/>
                <a:ea typeface="+mn-ea"/>
                <a:cs typeface="+mn-cs"/>
              </a:rPr>
              <a:t>April 24, 2015: Dear Colleague Letter</a:t>
            </a:r>
            <a:endParaRPr lang="en-US" dirty="0"/>
          </a:p>
        </p:txBody>
      </p:sp>
      <p:sp>
        <p:nvSpPr>
          <p:cNvPr id="4" name="Slide Number Placeholder 3"/>
          <p:cNvSpPr>
            <a:spLocks noGrp="1"/>
          </p:cNvSpPr>
          <p:nvPr>
            <p:ph type="sldNum" sz="quarter" idx="10"/>
          </p:nvPr>
        </p:nvSpPr>
        <p:spPr/>
        <p:txBody>
          <a:bodyPr/>
          <a:lstStyle/>
          <a:p>
            <a:fld id="{30E728FF-A723-E448-8DF2-7C7C3FE0B9D2}" type="slidenum">
              <a:rPr lang="en-US" smtClean="0"/>
              <a:t>5</a:t>
            </a:fld>
            <a:endParaRPr lang="en-US"/>
          </a:p>
        </p:txBody>
      </p:sp>
    </p:spTree>
    <p:extLst>
      <p:ext uri="{BB962C8B-B14F-4D97-AF65-F5344CB8AC3E}">
        <p14:creationId xmlns:p14="http://schemas.microsoft.com/office/powerpoint/2010/main" val="163015676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Manchester also</a:t>
            </a:r>
            <a:r>
              <a:rPr lang="en-US" baseline="0" dirty="0" smtClean="0"/>
              <a:t> trains returning students through athletics and ongoing programming</a:t>
            </a:r>
            <a:endParaRPr lang="en-US" dirty="0"/>
          </a:p>
        </p:txBody>
      </p:sp>
      <p:sp>
        <p:nvSpPr>
          <p:cNvPr id="4" name="Slide Number Placeholder 3"/>
          <p:cNvSpPr>
            <a:spLocks noGrp="1"/>
          </p:cNvSpPr>
          <p:nvPr>
            <p:ph type="sldNum" sz="quarter" idx="10"/>
          </p:nvPr>
        </p:nvSpPr>
        <p:spPr/>
        <p:txBody>
          <a:bodyPr/>
          <a:lstStyle/>
          <a:p>
            <a:fld id="{30E728FF-A723-E448-8DF2-7C7C3FE0B9D2}" type="slidenum">
              <a:rPr lang="en-US" smtClean="0"/>
              <a:t>11</a:t>
            </a:fld>
            <a:endParaRPr lang="en-US"/>
          </a:p>
        </p:txBody>
      </p:sp>
    </p:spTree>
    <p:extLst>
      <p:ext uri="{BB962C8B-B14F-4D97-AF65-F5344CB8AC3E}">
        <p14:creationId xmlns:p14="http://schemas.microsoft.com/office/powerpoint/2010/main" val="317776298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30E728FF-A723-E448-8DF2-7C7C3FE0B9D2}" type="slidenum">
              <a:rPr lang="en-US" smtClean="0"/>
              <a:t>14</a:t>
            </a:fld>
            <a:endParaRPr lang="en-US"/>
          </a:p>
        </p:txBody>
      </p:sp>
    </p:spTree>
    <p:extLst>
      <p:ext uri="{BB962C8B-B14F-4D97-AF65-F5344CB8AC3E}">
        <p14:creationId xmlns:p14="http://schemas.microsoft.com/office/powerpoint/2010/main" val="312666633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3A551E7B-0BF8-F64D-A6AB-19CFBB034C64}" type="datetimeFigureOut">
              <a:rPr lang="en-US" smtClean="0"/>
              <a:t>9/22/2016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10394357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3A551E7B-0BF8-F64D-A6AB-19CFBB034C64}" type="datetimeFigureOut">
              <a:rPr lang="en-US" smtClean="0"/>
              <a:t>9/22/2016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366485458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3A551E7B-0BF8-F64D-A6AB-19CFBB034C64}" type="datetimeFigureOut">
              <a:rPr lang="en-US" smtClean="0"/>
              <a:t>9/22/2016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348267793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3A551E7B-0BF8-F64D-A6AB-19CFBB034C64}" type="datetimeFigureOut">
              <a:rPr lang="en-US" smtClean="0"/>
              <a:t>9/22/2016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364491844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3A551E7B-0BF8-F64D-A6AB-19CFBB034C64}" type="datetimeFigureOut">
              <a:rPr lang="en-US" smtClean="0"/>
              <a:t>9/22/2016</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118629695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3A551E7B-0BF8-F64D-A6AB-19CFBB034C64}" type="datetimeFigureOut">
              <a:rPr lang="en-US" smtClean="0"/>
              <a:t>9/22/2016</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128620511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A551E7B-0BF8-F64D-A6AB-19CFBB034C64}" type="datetimeFigureOut">
              <a:rPr lang="en-US" smtClean="0"/>
              <a:t>9/22/2016</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334471142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3A551E7B-0BF8-F64D-A6AB-19CFBB034C64}" type="datetimeFigureOut">
              <a:rPr lang="en-US" smtClean="0"/>
              <a:t>9/22/2016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19754657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3A551E7B-0BF8-F64D-A6AB-19CFBB034C64}" type="datetimeFigureOut">
              <a:rPr lang="en-US" smtClean="0"/>
              <a:t>9/22/2016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186433499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3A551E7B-0BF8-F64D-A6AB-19CFBB034C64}" type="datetimeFigureOut">
              <a:rPr lang="en-US" smtClean="0"/>
              <a:t>9/22/2016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6996012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3A551E7B-0BF8-F64D-A6AB-19CFBB034C64}" type="datetimeFigureOut">
              <a:rPr lang="en-US" smtClean="0"/>
              <a:t>9/22/2016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D984794-B2C4-C546-9D19-BCC756035F02}" type="slidenum">
              <a:rPr lang="en-US" smtClean="0"/>
              <a:t>‹#›</a:t>
            </a:fld>
            <a:endParaRPr lang="en-US"/>
          </a:p>
        </p:txBody>
      </p:sp>
    </p:spTree>
    <p:extLst>
      <p:ext uri="{BB962C8B-B14F-4D97-AF65-F5344CB8AC3E}">
        <p14:creationId xmlns:p14="http://schemas.microsoft.com/office/powerpoint/2010/main" val="390051961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3A551E7B-0BF8-F64D-A6AB-19CFBB034C64}" type="datetimeFigureOut">
              <a:rPr lang="en-US" smtClean="0"/>
              <a:t>9/22/2016</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D984794-B2C4-C546-9D19-BCC756035F02}" type="slidenum">
              <a:rPr lang="en-US" smtClean="0"/>
              <a:t>‹#›</a:t>
            </a:fld>
            <a:endParaRPr lang="en-US"/>
          </a:p>
        </p:txBody>
      </p:sp>
    </p:spTree>
    <p:extLst>
      <p:ext uri="{BB962C8B-B14F-4D97-AF65-F5344CB8AC3E}">
        <p14:creationId xmlns:p14="http://schemas.microsoft.com/office/powerpoint/2010/main" val="46586372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hyperlink" Target="http://www.washingtonexaminer.com/school-found-in-violation-of-title-ix-for-using-common-sense-to-investigate-accusations/article/2601575" TargetMode="External"/><Relationship Id="rId2" Type="http://schemas.openxmlformats.org/officeDocument/2006/relationships/hyperlink" Target="http://sportsday.dallasnews.com/college-sports/baylorbears/2016/09/07/baylor-title-ix-coordinator-sexual-assault-scandal-athletics-issue-human-issue" TargetMode="External"/><Relationship Id="rId1" Type="http://schemas.openxmlformats.org/officeDocument/2006/relationships/slideLayout" Target="../slideLayouts/slideLayout2.xml"/><Relationship Id="rId5" Type="http://schemas.openxmlformats.org/officeDocument/2006/relationships/hyperlink" Target="http://www.jconline.com/story/news/college/2016/08/15/purdue-under-title-ix-investigation/88795794/" TargetMode="External"/><Relationship Id="rId4" Type="http://schemas.openxmlformats.org/officeDocument/2006/relationships/hyperlink" Target="http://dailycaller.com/2016/08/21/west-virginia-university-calling-someone-the-wrong-prounoun-is-a-title-ix-violation/#ixzz4K9xWrMQX" TargetMode="Externa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hyperlink" Target="mailto:TitleIX@BethelCollege.edu" TargetMode="Externa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ctrTitle"/>
          </p:nvPr>
        </p:nvSpPr>
        <p:spPr/>
        <p:txBody>
          <a:bodyPr/>
          <a:lstStyle/>
          <a:p>
            <a:endParaRPr lang="en-US"/>
          </a:p>
        </p:txBody>
      </p:sp>
      <p:sp>
        <p:nvSpPr>
          <p:cNvPr id="8" name="Subtitle 7"/>
          <p:cNvSpPr>
            <a:spLocks noGrp="1"/>
          </p:cNvSpPr>
          <p:nvPr>
            <p:ph type="subTitle" idx="1"/>
          </p:nvPr>
        </p:nvSpPr>
        <p:spPr/>
        <p:txBody>
          <a:bodyPr/>
          <a:lstStyle/>
          <a:p>
            <a:endParaRPr lang="en-US"/>
          </a:p>
        </p:txBody>
      </p:sp>
      <p:pic>
        <p:nvPicPr>
          <p:cNvPr id="4" name="Picture 3" descr="G:\_Manchester University\Marketing\Powerpoints\Sheild-edge,-bottom-box-template.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525" y="0"/>
            <a:ext cx="9144000" cy="6858000"/>
          </a:xfrm>
          <a:prstGeom prst="rect">
            <a:avLst/>
          </a:prstGeom>
          <a:noFill/>
          <a:extLst>
            <a:ext uri="{909E8E84-426E-40dd-AFC4-6F175D3DCCD1}">
              <a14:hiddenFill xmlns="" xmlns:a14="http://schemas.microsoft.com/office/drawing/2010/main">
                <a:solidFill>
                  <a:srgbClr val="FFFFFF"/>
                </a:solidFill>
              </a14:hiddenFill>
            </a:ext>
          </a:extLst>
        </p:spPr>
      </p:pic>
      <p:sp>
        <p:nvSpPr>
          <p:cNvPr id="10" name="TextBox 9"/>
          <p:cNvSpPr txBox="1"/>
          <p:nvPr/>
        </p:nvSpPr>
        <p:spPr>
          <a:xfrm>
            <a:off x="2025325" y="1544498"/>
            <a:ext cx="5372261" cy="1446550"/>
          </a:xfrm>
          <a:prstGeom prst="rect">
            <a:avLst/>
          </a:prstGeom>
          <a:noFill/>
        </p:spPr>
        <p:txBody>
          <a:bodyPr wrap="square" rtlCol="0">
            <a:spAutoFit/>
          </a:bodyPr>
          <a:lstStyle/>
          <a:p>
            <a:pPr algn="ctr"/>
            <a:r>
              <a:rPr lang="en-US" sz="4400" dirty="0"/>
              <a:t>Title </a:t>
            </a:r>
            <a:r>
              <a:rPr lang="en-US" sz="4400" dirty="0" smtClean="0"/>
              <a:t>IX and Campus Sexual Violence</a:t>
            </a:r>
            <a:endParaRPr lang="en-US" sz="4400" dirty="0"/>
          </a:p>
        </p:txBody>
      </p:sp>
      <p:sp>
        <p:nvSpPr>
          <p:cNvPr id="11" name="TextBox 10"/>
          <p:cNvSpPr txBox="1"/>
          <p:nvPr/>
        </p:nvSpPr>
        <p:spPr>
          <a:xfrm>
            <a:off x="685800" y="3886200"/>
            <a:ext cx="7621466" cy="830997"/>
          </a:xfrm>
          <a:prstGeom prst="rect">
            <a:avLst/>
          </a:prstGeom>
          <a:noFill/>
        </p:spPr>
        <p:txBody>
          <a:bodyPr wrap="square" rtlCol="0">
            <a:spAutoFit/>
          </a:bodyPr>
          <a:lstStyle/>
          <a:p>
            <a:pPr algn="ctr"/>
            <a:r>
              <a:rPr lang="en-US" sz="2400" dirty="0" smtClean="0"/>
              <a:t>Whitney Caudill</a:t>
            </a:r>
          </a:p>
          <a:p>
            <a:pPr algn="ctr"/>
            <a:r>
              <a:rPr lang="en-US" sz="2400" dirty="0" smtClean="0"/>
              <a:t>Vice President for Strategic Initiatives &amp; External Relations</a:t>
            </a:r>
          </a:p>
        </p:txBody>
      </p:sp>
    </p:spTree>
    <p:extLst>
      <p:ext uri="{BB962C8B-B14F-4D97-AF65-F5344CB8AC3E}">
        <p14:creationId xmlns:p14="http://schemas.microsoft.com/office/powerpoint/2010/main" val="3225931547"/>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a:spLocks/>
          </p:cNvSpPr>
          <p:nvPr/>
        </p:nvSpPr>
        <p:spPr>
          <a:xfrm>
            <a:off x="609600" y="427038"/>
            <a:ext cx="7918248" cy="1143000"/>
          </a:xfrm>
          <a:prstGeom prst="rect">
            <a:avLst/>
          </a:prstGeom>
        </p:spPr>
        <p:txBody>
          <a:bodyPr vert="horz" lIns="91440" tIns="45720" rIns="91440" bIns="45720" rtlCol="0" anchor="ctr">
            <a:normAutofit fontScale="97500" lnSpcReduction="10000"/>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sz="4800" dirty="0" smtClean="0">
                <a:latin typeface="Clarendon BT" pitchFamily="18" charset="0"/>
              </a:rPr>
              <a:t>Title IX</a:t>
            </a:r>
            <a:br>
              <a:rPr lang="en-US" sz="4800" dirty="0" smtClean="0">
                <a:latin typeface="Clarendon BT" pitchFamily="18" charset="0"/>
              </a:rPr>
            </a:br>
            <a:r>
              <a:rPr lang="en-US" sz="2800" dirty="0" smtClean="0">
                <a:latin typeface="Clarendon BT" pitchFamily="18" charset="0"/>
              </a:rPr>
              <a:t>20 U.S.C. § 1682 &amp; 34 C.F.R. Part 106 (1972)</a:t>
            </a:r>
            <a:endParaRPr lang="en-US" sz="4800" dirty="0">
              <a:latin typeface="Clarendon BT" pitchFamily="18" charset="0"/>
            </a:endParaRPr>
          </a:p>
        </p:txBody>
      </p:sp>
      <p:sp>
        <p:nvSpPr>
          <p:cNvPr id="5" name="Rectangle 4"/>
          <p:cNvSpPr/>
          <p:nvPr/>
        </p:nvSpPr>
        <p:spPr>
          <a:xfrm>
            <a:off x="438489" y="1980487"/>
            <a:ext cx="8089359" cy="3416320"/>
          </a:xfrm>
          <a:prstGeom prst="rect">
            <a:avLst/>
          </a:prstGeom>
        </p:spPr>
        <p:txBody>
          <a:bodyPr wrap="square">
            <a:spAutoFit/>
          </a:bodyPr>
          <a:lstStyle/>
          <a:p>
            <a:pPr algn="ctr"/>
            <a:r>
              <a:rPr lang="en-US" sz="3600" dirty="0" smtClean="0"/>
              <a:t>No person in the United States shall, on the basis of sex, be excluded from participation in, be denied the benefits of, or be subjected to discrimination under any educational program or activity receiving federal financial assistance.</a:t>
            </a:r>
            <a:endParaRPr lang="en-US" sz="3600" dirty="0"/>
          </a:p>
        </p:txBody>
      </p:sp>
    </p:spTree>
    <p:extLst>
      <p:ext uri="{BB962C8B-B14F-4D97-AF65-F5344CB8AC3E}">
        <p14:creationId xmlns:p14="http://schemas.microsoft.com/office/powerpoint/2010/main" val="1087931960"/>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History of Title IX</a:t>
            </a:r>
            <a:endParaRPr lang="en-US" dirty="0"/>
          </a:p>
        </p:txBody>
      </p:sp>
      <p:sp>
        <p:nvSpPr>
          <p:cNvPr id="3" name="Content Placeholder 2"/>
          <p:cNvSpPr>
            <a:spLocks noGrp="1"/>
          </p:cNvSpPr>
          <p:nvPr>
            <p:ph idx="1"/>
          </p:nvPr>
        </p:nvSpPr>
        <p:spPr/>
        <p:txBody>
          <a:bodyPr>
            <a:normAutofit lnSpcReduction="10000"/>
          </a:bodyPr>
          <a:lstStyle/>
          <a:p>
            <a:r>
              <a:rPr lang="en-US" dirty="0" smtClean="0"/>
              <a:t>Enacted in 1972 as an extension of the Civil Rights legislation of the 1960s.</a:t>
            </a:r>
          </a:p>
          <a:p>
            <a:endParaRPr lang="en-US" dirty="0" smtClean="0"/>
          </a:p>
          <a:p>
            <a:r>
              <a:rPr lang="en-US" dirty="0" smtClean="0"/>
              <a:t>Intended to end and prohibit discrimination based on sex in all areas of education, including programming and employment.</a:t>
            </a:r>
          </a:p>
          <a:p>
            <a:endParaRPr lang="en-US" dirty="0"/>
          </a:p>
          <a:p>
            <a:r>
              <a:rPr lang="en-US" dirty="0" smtClean="0"/>
              <a:t>The Department of Education, Office of Civil Rights is responsible for oversight.</a:t>
            </a:r>
          </a:p>
          <a:p>
            <a:endParaRPr lang="en-US" dirty="0" smtClean="0"/>
          </a:p>
          <a:p>
            <a:endParaRPr lang="en-US" dirty="0" smtClean="0"/>
          </a:p>
        </p:txBody>
      </p:sp>
    </p:spTree>
    <p:extLst>
      <p:ext uri="{BB962C8B-B14F-4D97-AF65-F5344CB8AC3E}">
        <p14:creationId xmlns:p14="http://schemas.microsoft.com/office/powerpoint/2010/main" val="3516069771"/>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Landmark Cases</a:t>
            </a:r>
            <a:br>
              <a:rPr lang="en-US" dirty="0" smtClean="0"/>
            </a:br>
            <a:r>
              <a:rPr lang="en-US" sz="3100" dirty="0" smtClean="0"/>
              <a:t>–Title IX Goes Beyond Program Equity–</a:t>
            </a:r>
            <a:endParaRPr lang="en-US" sz="3100" dirty="0"/>
          </a:p>
        </p:txBody>
      </p:sp>
      <p:sp>
        <p:nvSpPr>
          <p:cNvPr id="3" name="Content Placeholder 2"/>
          <p:cNvSpPr>
            <a:spLocks noGrp="1"/>
          </p:cNvSpPr>
          <p:nvPr>
            <p:ph idx="1"/>
          </p:nvPr>
        </p:nvSpPr>
        <p:spPr>
          <a:xfrm>
            <a:off x="457200" y="1600200"/>
            <a:ext cx="8229600" cy="4886691"/>
          </a:xfrm>
        </p:spPr>
        <p:txBody>
          <a:bodyPr>
            <a:normAutofit fontScale="70000" lnSpcReduction="20000"/>
          </a:bodyPr>
          <a:lstStyle/>
          <a:p>
            <a:r>
              <a:rPr lang="en-US" dirty="0"/>
              <a:t>Franklin v. Gwinnett Co. Schools, 503 U.S. 60 (1992)</a:t>
            </a:r>
            <a:r>
              <a:rPr lang="en-US" dirty="0" smtClean="0"/>
              <a:t>.</a:t>
            </a:r>
          </a:p>
          <a:p>
            <a:pPr lvl="1"/>
            <a:r>
              <a:rPr lang="en-US" dirty="0"/>
              <a:t>A damages remedy is available for an action brought to enforce Title IX.</a:t>
            </a:r>
          </a:p>
          <a:p>
            <a:r>
              <a:rPr lang="en-US" dirty="0" err="1"/>
              <a:t>Gebser</a:t>
            </a:r>
            <a:r>
              <a:rPr lang="en-US" dirty="0"/>
              <a:t> v. </a:t>
            </a:r>
            <a:r>
              <a:rPr lang="en-US" dirty="0" err="1"/>
              <a:t>Lago</a:t>
            </a:r>
            <a:r>
              <a:rPr lang="en-US" dirty="0"/>
              <a:t> Independent School District, 524 U.S. 274 (1998)</a:t>
            </a:r>
            <a:r>
              <a:rPr lang="en-US" dirty="0" smtClean="0"/>
              <a:t>.</a:t>
            </a:r>
          </a:p>
          <a:p>
            <a:pPr lvl="1"/>
            <a:r>
              <a:rPr lang="en-US" dirty="0"/>
              <a:t>Damages may not be recovered for teacher-student sexual harassment in an implied private action under Title IX </a:t>
            </a:r>
            <a:r>
              <a:rPr lang="en-US" i="1" dirty="0"/>
              <a:t>unless</a:t>
            </a:r>
            <a:r>
              <a:rPr lang="en-US" dirty="0"/>
              <a:t> a school district official who at a minimum has authority to institute corrective measures on the district’s behalf </a:t>
            </a:r>
            <a:r>
              <a:rPr lang="en-US" b="1" dirty="0"/>
              <a:t>has actual notice of, and is deliberately indifferent </a:t>
            </a:r>
            <a:r>
              <a:rPr lang="en-US" dirty="0"/>
              <a:t>to, the teacher’s misconduct.</a:t>
            </a:r>
          </a:p>
          <a:p>
            <a:r>
              <a:rPr lang="en-US" dirty="0"/>
              <a:t>Davis v. Monroe Co. Board of Education, 526 U.S. 629 (1999</a:t>
            </a:r>
            <a:r>
              <a:rPr lang="en-US" dirty="0" smtClean="0"/>
              <a:t>)</a:t>
            </a:r>
          </a:p>
          <a:p>
            <a:pPr lvl="1"/>
            <a:r>
              <a:rPr lang="en-US" dirty="0"/>
              <a:t>A private Title IX damages action may lie against a school board in cases of student-on-student harassment, but only where </a:t>
            </a:r>
            <a:r>
              <a:rPr lang="en-US" dirty="0" smtClean="0"/>
              <a:t>school </a:t>
            </a:r>
            <a:r>
              <a:rPr lang="en-US" dirty="0"/>
              <a:t>is </a:t>
            </a:r>
            <a:r>
              <a:rPr lang="en-US" b="1" dirty="0"/>
              <a:t>deliberately indifferent </a:t>
            </a:r>
            <a:r>
              <a:rPr lang="en-US" dirty="0"/>
              <a:t>to sexual harassment, </a:t>
            </a:r>
            <a:r>
              <a:rPr lang="en-US" b="1" dirty="0"/>
              <a:t>of which the recipient has actual knowledge, and that harassment is so severe, pervasive, and objectively offensive </a:t>
            </a:r>
            <a:r>
              <a:rPr lang="en-US" dirty="0"/>
              <a:t>that it can be said to deprive the victims of access to the educational opportunities or benefits provided by the school.</a:t>
            </a:r>
            <a:endParaRPr lang="en-US" dirty="0" smtClean="0"/>
          </a:p>
          <a:p>
            <a:pPr lvl="1"/>
            <a:endParaRPr lang="en-US" dirty="0"/>
          </a:p>
          <a:p>
            <a:endParaRPr lang="en-US" dirty="0"/>
          </a:p>
        </p:txBody>
      </p:sp>
    </p:spTree>
    <p:extLst>
      <p:ext uri="{BB962C8B-B14F-4D97-AF65-F5344CB8AC3E}">
        <p14:creationId xmlns:p14="http://schemas.microsoft.com/office/powerpoint/2010/main" val="3635858306"/>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OCR Guidance</a:t>
            </a:r>
            <a:endParaRPr lang="en-US" dirty="0"/>
          </a:p>
        </p:txBody>
      </p:sp>
      <p:sp>
        <p:nvSpPr>
          <p:cNvPr id="3" name="Content Placeholder 2"/>
          <p:cNvSpPr>
            <a:spLocks noGrp="1"/>
          </p:cNvSpPr>
          <p:nvPr>
            <p:ph idx="1"/>
          </p:nvPr>
        </p:nvSpPr>
        <p:spPr/>
        <p:txBody>
          <a:bodyPr>
            <a:normAutofit fontScale="92500"/>
          </a:bodyPr>
          <a:lstStyle/>
          <a:p>
            <a:r>
              <a:rPr lang="en-US" dirty="0" smtClean="0"/>
              <a:t>2001 OCR Guidance – Revised Sexual Harassment Guidance: Harassment of Students by School Employees, Other Students, or Third Parties</a:t>
            </a:r>
            <a:endParaRPr lang="en-US" dirty="0"/>
          </a:p>
          <a:p>
            <a:r>
              <a:rPr lang="en-US" dirty="0" smtClean="0"/>
              <a:t>2011 Dear Colleague Letter</a:t>
            </a:r>
            <a:endParaRPr lang="en-US" dirty="0"/>
          </a:p>
          <a:p>
            <a:r>
              <a:rPr lang="en-US" dirty="0" smtClean="0"/>
              <a:t>2014 Questions &amp; Answers</a:t>
            </a:r>
          </a:p>
          <a:p>
            <a:r>
              <a:rPr lang="en-US" dirty="0" smtClean="0"/>
              <a:t>2015 Dear Colleague Letter </a:t>
            </a:r>
          </a:p>
          <a:p>
            <a:r>
              <a:rPr lang="en-US" dirty="0" smtClean="0"/>
              <a:t>Title IX Resource Guide</a:t>
            </a:r>
          </a:p>
          <a:p>
            <a:r>
              <a:rPr lang="en-US" dirty="0" smtClean="0"/>
              <a:t>2016 Dear Colleague Letter </a:t>
            </a:r>
          </a:p>
          <a:p>
            <a:endParaRPr lang="en-US" dirty="0"/>
          </a:p>
          <a:p>
            <a:pPr marL="0" indent="0">
              <a:buNone/>
            </a:pPr>
            <a:endParaRPr lang="en-US" dirty="0"/>
          </a:p>
        </p:txBody>
      </p:sp>
    </p:spTree>
    <p:extLst>
      <p:ext uri="{BB962C8B-B14F-4D97-AF65-F5344CB8AC3E}">
        <p14:creationId xmlns:p14="http://schemas.microsoft.com/office/powerpoint/2010/main" val="3230126612"/>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Related Laws</a:t>
            </a:r>
            <a:endParaRPr lang="en-US" dirty="0"/>
          </a:p>
        </p:txBody>
      </p:sp>
      <p:sp>
        <p:nvSpPr>
          <p:cNvPr id="3" name="Content Placeholder 2"/>
          <p:cNvSpPr>
            <a:spLocks noGrp="1"/>
          </p:cNvSpPr>
          <p:nvPr>
            <p:ph idx="1"/>
          </p:nvPr>
        </p:nvSpPr>
        <p:spPr>
          <a:xfrm>
            <a:off x="457200" y="1287082"/>
            <a:ext cx="8229600" cy="5285615"/>
          </a:xfrm>
        </p:spPr>
        <p:txBody>
          <a:bodyPr>
            <a:normAutofit fontScale="55000" lnSpcReduction="20000"/>
          </a:bodyPr>
          <a:lstStyle/>
          <a:p>
            <a:r>
              <a:rPr lang="en-US" dirty="0" smtClean="0"/>
              <a:t>Title VII</a:t>
            </a:r>
          </a:p>
          <a:p>
            <a:pPr lvl="1"/>
            <a:r>
              <a:rPr lang="en-US" dirty="0" smtClean="0"/>
              <a:t>Applies only to employment (sex, race, religion, and national origin) compared with Title IX which apples to </a:t>
            </a:r>
            <a:r>
              <a:rPr lang="en-US" b="1" dirty="0" smtClean="0"/>
              <a:t>all</a:t>
            </a:r>
            <a:r>
              <a:rPr lang="en-US" dirty="0" smtClean="0"/>
              <a:t> on students and employees (sex/gender). </a:t>
            </a:r>
          </a:p>
          <a:p>
            <a:endParaRPr lang="en-US" dirty="0"/>
          </a:p>
          <a:p>
            <a:r>
              <a:rPr lang="en-US" dirty="0" err="1" smtClean="0"/>
              <a:t>Clery</a:t>
            </a:r>
            <a:r>
              <a:rPr lang="en-US" dirty="0" smtClean="0"/>
              <a:t> Act</a:t>
            </a:r>
          </a:p>
          <a:p>
            <a:pPr lvl="1"/>
            <a:r>
              <a:rPr lang="en-US" dirty="0" smtClean="0"/>
              <a:t>Reporting and Disclosure of Crime Statistics</a:t>
            </a:r>
          </a:p>
          <a:p>
            <a:pPr lvl="1"/>
            <a:r>
              <a:rPr lang="en-US" dirty="0" smtClean="0"/>
              <a:t>Timely warnings</a:t>
            </a:r>
          </a:p>
          <a:p>
            <a:pPr lvl="1"/>
            <a:endParaRPr lang="en-US" dirty="0" smtClean="0"/>
          </a:p>
          <a:p>
            <a:r>
              <a:rPr lang="en-US" dirty="0" smtClean="0"/>
              <a:t>Violence Against Women Act (VAWA)</a:t>
            </a:r>
          </a:p>
          <a:p>
            <a:pPr lvl="1"/>
            <a:r>
              <a:rPr lang="en-US" dirty="0"/>
              <a:t>A</a:t>
            </a:r>
            <a:r>
              <a:rPr lang="en-US" dirty="0" smtClean="0"/>
              <a:t>mended </a:t>
            </a:r>
            <a:r>
              <a:rPr lang="en-US" dirty="0"/>
              <a:t>the </a:t>
            </a:r>
            <a:r>
              <a:rPr lang="en-US" dirty="0" err="1"/>
              <a:t>Clery</a:t>
            </a:r>
            <a:r>
              <a:rPr lang="en-US" dirty="0"/>
              <a:t> Act to require institutions to compile statistics for incidents of dating violence, domestic violence, sexual assault, and stalking and to include certain policies, procedures, and programs pertaining to these incidents in their annual security reports. </a:t>
            </a:r>
            <a:endParaRPr lang="en-US" dirty="0" smtClean="0"/>
          </a:p>
          <a:p>
            <a:pPr lvl="1"/>
            <a:r>
              <a:rPr lang="en-US" dirty="0" smtClean="0"/>
              <a:t>Added gender identity to the definition of hate crime</a:t>
            </a:r>
          </a:p>
          <a:p>
            <a:pPr lvl="1"/>
            <a:r>
              <a:rPr lang="en-US" dirty="0"/>
              <a:t>Require institutions to provide, and describe in their annual security reports, ongoing prevention and awareness campaigns for students and employees. </a:t>
            </a:r>
            <a:endParaRPr lang="en-US" dirty="0" smtClean="0"/>
          </a:p>
          <a:p>
            <a:endParaRPr lang="en-US" dirty="0" smtClean="0"/>
          </a:p>
          <a:p>
            <a:r>
              <a:rPr lang="en-US" dirty="0" smtClean="0"/>
              <a:t>Campus </a:t>
            </a:r>
            <a:r>
              <a:rPr lang="en-US" dirty="0" err="1" smtClean="0"/>
              <a:t>SaVE</a:t>
            </a:r>
            <a:r>
              <a:rPr lang="en-US" dirty="0" smtClean="0"/>
              <a:t> Act</a:t>
            </a:r>
          </a:p>
          <a:p>
            <a:pPr lvl="1"/>
            <a:r>
              <a:rPr lang="en-US" dirty="0"/>
              <a:t>U</a:t>
            </a:r>
            <a:r>
              <a:rPr lang="en-US" dirty="0" smtClean="0"/>
              <a:t>pdate </a:t>
            </a:r>
            <a:r>
              <a:rPr lang="en-US" dirty="0"/>
              <a:t>to the </a:t>
            </a:r>
            <a:r>
              <a:rPr lang="en-US" dirty="0" err="1"/>
              <a:t>Clery</a:t>
            </a:r>
            <a:r>
              <a:rPr lang="en-US" dirty="0"/>
              <a:t> Act, expanding the scope of </a:t>
            </a:r>
            <a:r>
              <a:rPr lang="en-US" dirty="0" smtClean="0"/>
              <a:t>reporting</a:t>
            </a:r>
            <a:r>
              <a:rPr lang="en-US" dirty="0"/>
              <a:t>, response, and prevention education requirements around rape, acquaintance rape, domestic violence, dating violence, sexual assault, and stalking</a:t>
            </a:r>
            <a:r>
              <a:rPr lang="en-US" dirty="0" smtClean="0"/>
              <a:t>.</a:t>
            </a:r>
          </a:p>
          <a:p>
            <a:pPr lvl="1"/>
            <a:r>
              <a:rPr lang="en-US" dirty="0" smtClean="0"/>
              <a:t>Requires on-going awareness campaigns.</a:t>
            </a:r>
            <a:endParaRPr lang="en-US" dirty="0"/>
          </a:p>
        </p:txBody>
      </p:sp>
    </p:spTree>
    <p:extLst>
      <p:ext uri="{BB962C8B-B14F-4D97-AF65-F5344CB8AC3E}">
        <p14:creationId xmlns:p14="http://schemas.microsoft.com/office/powerpoint/2010/main" val="1207334339"/>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Aug./Sept. 2016 Title IX Headlines</a:t>
            </a:r>
            <a:endParaRPr lang="en-US" dirty="0"/>
          </a:p>
        </p:txBody>
      </p:sp>
      <p:sp>
        <p:nvSpPr>
          <p:cNvPr id="4" name="Content Placeholder 3"/>
          <p:cNvSpPr>
            <a:spLocks noGrp="1"/>
          </p:cNvSpPr>
          <p:nvPr>
            <p:ph idx="1"/>
          </p:nvPr>
        </p:nvSpPr>
        <p:spPr>
          <a:xfrm>
            <a:off x="457200" y="1417638"/>
            <a:ext cx="8229600" cy="4708525"/>
          </a:xfrm>
        </p:spPr>
        <p:txBody>
          <a:bodyPr>
            <a:normAutofit lnSpcReduction="10000"/>
          </a:bodyPr>
          <a:lstStyle/>
          <a:p>
            <a:r>
              <a:rPr lang="en-US" sz="2000" i="1" dirty="0" smtClean="0"/>
              <a:t>Baylor Title IX coordinator on sexual assault scandal: ‘This is not an athletics issue . . . </a:t>
            </a:r>
            <a:r>
              <a:rPr lang="en-US" sz="2000" i="1" dirty="0"/>
              <a:t>t</a:t>
            </a:r>
            <a:r>
              <a:rPr lang="en-US" sz="2000" i="1" dirty="0" smtClean="0"/>
              <a:t>his is a human issue’ </a:t>
            </a:r>
            <a:r>
              <a:rPr lang="en-US" sz="2000" i="1" dirty="0"/>
              <a:t>- </a:t>
            </a:r>
            <a:r>
              <a:rPr lang="en-US" sz="2000" dirty="0">
                <a:hlinkClick r:id="rId2"/>
              </a:rPr>
              <a:t>http://sportsday.dallasnews.com/college-sports/baylorbears/2016/09/07/baylor-title-ix-coordinator-sexual-assault-scandal-athletics-issue-human-</a:t>
            </a:r>
            <a:r>
              <a:rPr lang="en-US" sz="2000" dirty="0" smtClean="0">
                <a:hlinkClick r:id="rId2"/>
              </a:rPr>
              <a:t>issue</a:t>
            </a:r>
            <a:r>
              <a:rPr lang="en-US" sz="2000" dirty="0" smtClean="0"/>
              <a:t> </a:t>
            </a:r>
          </a:p>
          <a:p>
            <a:r>
              <a:rPr lang="en-US" sz="2000" i="1" dirty="0" smtClean="0"/>
              <a:t>School Found in Violation of Title IX for Using ‘Common Sense’ to </a:t>
            </a:r>
            <a:r>
              <a:rPr lang="en-US" sz="2000" i="1" dirty="0"/>
              <a:t>Investigate Accusations </a:t>
            </a:r>
            <a:r>
              <a:rPr lang="en-US" sz="2000" dirty="0"/>
              <a:t>- </a:t>
            </a:r>
            <a:r>
              <a:rPr lang="en-US" sz="2000" dirty="0">
                <a:hlinkClick r:id="rId3"/>
              </a:rPr>
              <a:t>http://www.washingtonexaminer.com/school-found-in-violation-of-title-ix-for-using-common-sense-to-investigate-accusations/article/</a:t>
            </a:r>
            <a:r>
              <a:rPr lang="en-US" sz="2000" dirty="0" smtClean="0">
                <a:hlinkClick r:id="rId3"/>
              </a:rPr>
              <a:t>2601575</a:t>
            </a:r>
            <a:endParaRPr lang="en-US" sz="2000" dirty="0" smtClean="0"/>
          </a:p>
          <a:p>
            <a:r>
              <a:rPr lang="en-US" sz="2000" i="1" dirty="0" smtClean="0"/>
              <a:t>West Virginia University: Calling Someone the ‘Wrong’ Pronoun is a Title </a:t>
            </a:r>
            <a:r>
              <a:rPr lang="en-US" sz="2000" i="1" dirty="0"/>
              <a:t>IX Violation - </a:t>
            </a:r>
            <a:r>
              <a:rPr lang="en-US" sz="2000" dirty="0">
                <a:hlinkClick r:id="rId4"/>
              </a:rPr>
              <a:t>http://dailycaller.com/2016/08/21/west-virginia-university-calling-someone-the-wrong-prounoun-is-a-title-ix-violation/#</a:t>
            </a:r>
            <a:r>
              <a:rPr lang="en-US" sz="2000" dirty="0" smtClean="0">
                <a:hlinkClick r:id="rId4"/>
              </a:rPr>
              <a:t>ixzz4K9xWrMQX</a:t>
            </a:r>
            <a:endParaRPr lang="en-US" sz="2000" dirty="0" smtClean="0"/>
          </a:p>
          <a:p>
            <a:r>
              <a:rPr lang="en-US" sz="2000" i="1" dirty="0" smtClean="0"/>
              <a:t>Purdue under Title </a:t>
            </a:r>
            <a:r>
              <a:rPr lang="en-US" sz="2000" i="1" dirty="0"/>
              <a:t>IX investigation </a:t>
            </a:r>
            <a:r>
              <a:rPr lang="en-US" sz="2000" dirty="0"/>
              <a:t>- </a:t>
            </a:r>
            <a:r>
              <a:rPr lang="en-US" sz="2000" dirty="0">
                <a:hlinkClick r:id="rId5"/>
              </a:rPr>
              <a:t>http://www.jconline.com/story/news/college/2016/08/15/purdue-under-title-ix-investigation/88795794</a:t>
            </a:r>
            <a:r>
              <a:rPr lang="en-US" sz="2000" dirty="0" smtClean="0">
                <a:hlinkClick r:id="rId5"/>
              </a:rPr>
              <a:t>/</a:t>
            </a:r>
            <a:endParaRPr lang="en-US" sz="2000" dirty="0" smtClean="0"/>
          </a:p>
        </p:txBody>
      </p:sp>
    </p:spTree>
    <p:extLst>
      <p:ext uri="{BB962C8B-B14F-4D97-AF65-F5344CB8AC3E}">
        <p14:creationId xmlns:p14="http://schemas.microsoft.com/office/powerpoint/2010/main" val="11478274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anim calcmode="lin" valueType="num">
                                      <p:cBhvr additive="base">
                                        <p:cTn id="7" dur="500" fill="hold"/>
                                        <p:tgtEl>
                                          <p:spTgt spid="4">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4">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4">
                                            <p:txEl>
                                              <p:pRg st="1" end="1"/>
                                            </p:txEl>
                                          </p:spTgt>
                                        </p:tgtEl>
                                        <p:attrNameLst>
                                          <p:attrName>style.visibility</p:attrName>
                                        </p:attrNameLst>
                                      </p:cBhvr>
                                      <p:to>
                                        <p:strVal val="visible"/>
                                      </p:to>
                                    </p:set>
                                    <p:anim calcmode="lin" valueType="num">
                                      <p:cBhvr additive="base">
                                        <p:cTn id="13" dur="500" fill="hold"/>
                                        <p:tgtEl>
                                          <p:spTgt spid="4">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4">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4">
                                            <p:txEl>
                                              <p:pRg st="2" end="2"/>
                                            </p:txEl>
                                          </p:spTgt>
                                        </p:tgtEl>
                                        <p:attrNameLst>
                                          <p:attrName>style.visibility</p:attrName>
                                        </p:attrNameLst>
                                      </p:cBhvr>
                                      <p:to>
                                        <p:strVal val="visible"/>
                                      </p:to>
                                    </p:set>
                                    <p:anim calcmode="lin" valueType="num">
                                      <p:cBhvr additive="base">
                                        <p:cTn id="19" dur="500" fill="hold"/>
                                        <p:tgtEl>
                                          <p:spTgt spid="4">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4">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4">
                                            <p:txEl>
                                              <p:pRg st="3" end="3"/>
                                            </p:txEl>
                                          </p:spTgt>
                                        </p:tgtEl>
                                        <p:attrNameLst>
                                          <p:attrName>style.visibility</p:attrName>
                                        </p:attrNameLst>
                                      </p:cBhvr>
                                      <p:to>
                                        <p:strVal val="visible"/>
                                      </p:to>
                                    </p:set>
                                    <p:anim calcmode="lin" valueType="num">
                                      <p:cBhvr additive="base">
                                        <p:cTn id="25" dur="500" fill="hold"/>
                                        <p:tgtEl>
                                          <p:spTgt spid="4">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4">
                                            <p:txEl>
                                              <p:pRg st="3" end="3"/>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build="p"/>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Title IX Operations</a:t>
            </a:r>
            <a:endParaRPr lang="en-US" dirty="0"/>
          </a:p>
        </p:txBody>
      </p:sp>
      <p:sp>
        <p:nvSpPr>
          <p:cNvPr id="3" name="Subtitle 2"/>
          <p:cNvSpPr>
            <a:spLocks noGrp="1"/>
          </p:cNvSpPr>
          <p:nvPr>
            <p:ph type="subTitle" idx="1"/>
          </p:nvPr>
        </p:nvSpPr>
        <p:spPr/>
        <p:txBody>
          <a:bodyPr/>
          <a:lstStyle/>
          <a:p>
            <a:endParaRPr lang="en-US"/>
          </a:p>
        </p:txBody>
      </p:sp>
    </p:spTree>
    <p:extLst>
      <p:ext uri="{BB962C8B-B14F-4D97-AF65-F5344CB8AC3E}">
        <p14:creationId xmlns:p14="http://schemas.microsoft.com/office/powerpoint/2010/main" val="3547079575"/>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University Policies</a:t>
            </a:r>
            <a:endParaRPr lang="en-US" dirty="0"/>
          </a:p>
        </p:txBody>
      </p:sp>
      <p:sp>
        <p:nvSpPr>
          <p:cNvPr id="3" name="Content Placeholder 2"/>
          <p:cNvSpPr>
            <a:spLocks noGrp="1"/>
          </p:cNvSpPr>
          <p:nvPr>
            <p:ph idx="1"/>
          </p:nvPr>
        </p:nvSpPr>
        <p:spPr/>
        <p:txBody>
          <a:bodyPr/>
          <a:lstStyle/>
          <a:p>
            <a:r>
              <a:rPr lang="en-US" dirty="0" smtClean="0"/>
              <a:t>Comply with the law</a:t>
            </a:r>
            <a:endParaRPr lang="en-US" dirty="0"/>
          </a:p>
          <a:p>
            <a:r>
              <a:rPr lang="en-US" dirty="0" smtClean="0"/>
              <a:t>Incorporate in a manner consistent with campus culture</a:t>
            </a:r>
            <a:endParaRPr lang="en-US" dirty="0"/>
          </a:p>
          <a:p>
            <a:r>
              <a:rPr lang="en-US" dirty="0" smtClean="0"/>
              <a:t>Incorporate in a manner supportive of the University mission</a:t>
            </a:r>
          </a:p>
          <a:p>
            <a:r>
              <a:rPr lang="en-US" dirty="0" smtClean="0"/>
              <a:t>Scope of the policy – Off Campus Incidents</a:t>
            </a:r>
          </a:p>
          <a:p>
            <a:r>
              <a:rPr lang="en-US" dirty="0" smtClean="0"/>
              <a:t>Incorporate all violations (Title IX and VAWA)</a:t>
            </a:r>
          </a:p>
          <a:p>
            <a:r>
              <a:rPr lang="en-US" dirty="0" smtClean="0"/>
              <a:t>Resources Brochure</a:t>
            </a:r>
            <a:endParaRPr lang="en-US" dirty="0"/>
          </a:p>
          <a:p>
            <a:endParaRPr lang="en-US" dirty="0"/>
          </a:p>
        </p:txBody>
      </p:sp>
    </p:spTree>
    <p:extLst>
      <p:ext uri="{BB962C8B-B14F-4D97-AF65-F5344CB8AC3E}">
        <p14:creationId xmlns:p14="http://schemas.microsoft.com/office/powerpoint/2010/main" val="4245088627"/>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Training	</a:t>
            </a:r>
            <a:endParaRPr lang="en-US" dirty="0"/>
          </a:p>
        </p:txBody>
      </p:sp>
      <p:sp>
        <p:nvSpPr>
          <p:cNvPr id="3" name="Content Placeholder 2"/>
          <p:cNvSpPr>
            <a:spLocks noGrp="1"/>
          </p:cNvSpPr>
          <p:nvPr>
            <p:ph idx="1"/>
          </p:nvPr>
        </p:nvSpPr>
        <p:spPr/>
        <p:txBody>
          <a:bodyPr/>
          <a:lstStyle/>
          <a:p>
            <a:r>
              <a:rPr lang="en-US" dirty="0" smtClean="0"/>
              <a:t>Training should be customized for the audience</a:t>
            </a:r>
          </a:p>
          <a:p>
            <a:pPr lvl="1"/>
            <a:r>
              <a:rPr lang="en-US" dirty="0" smtClean="0"/>
              <a:t>Title IX staff</a:t>
            </a:r>
          </a:p>
          <a:p>
            <a:pPr lvl="1"/>
            <a:r>
              <a:rPr lang="en-US" dirty="0" smtClean="0"/>
              <a:t>Students (including specific student groups)</a:t>
            </a:r>
          </a:p>
          <a:p>
            <a:pPr lvl="1"/>
            <a:r>
              <a:rPr lang="en-US" dirty="0" smtClean="0"/>
              <a:t>Faculty</a:t>
            </a:r>
          </a:p>
          <a:p>
            <a:pPr lvl="1"/>
            <a:r>
              <a:rPr lang="en-US" dirty="0" smtClean="0"/>
              <a:t>Staff </a:t>
            </a:r>
          </a:p>
          <a:p>
            <a:pPr lvl="1"/>
            <a:r>
              <a:rPr lang="en-US" dirty="0" smtClean="0"/>
              <a:t>Boards of trustees</a:t>
            </a:r>
            <a:endParaRPr lang="en-US" dirty="0"/>
          </a:p>
        </p:txBody>
      </p:sp>
    </p:spTree>
    <p:extLst>
      <p:ext uri="{BB962C8B-B14F-4D97-AF65-F5344CB8AC3E}">
        <p14:creationId xmlns:p14="http://schemas.microsoft.com/office/powerpoint/2010/main" val="1926159914"/>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Student Training</a:t>
            </a:r>
            <a:endParaRPr lang="en-US" dirty="0"/>
          </a:p>
        </p:txBody>
      </p:sp>
      <p:sp>
        <p:nvSpPr>
          <p:cNvPr id="5" name="Content Placeholder 4"/>
          <p:cNvSpPr>
            <a:spLocks noGrp="1"/>
          </p:cNvSpPr>
          <p:nvPr>
            <p:ph idx="1"/>
          </p:nvPr>
        </p:nvSpPr>
        <p:spPr/>
        <p:txBody>
          <a:bodyPr>
            <a:normAutofit/>
          </a:bodyPr>
          <a:lstStyle/>
          <a:p>
            <a:pPr lvl="1">
              <a:buFont typeface="Arial"/>
              <a:buChar char="•"/>
            </a:pPr>
            <a:r>
              <a:rPr lang="en-US" dirty="0"/>
              <a:t>Institutional policies</a:t>
            </a:r>
          </a:p>
          <a:p>
            <a:pPr lvl="1">
              <a:buFont typeface="Arial"/>
              <a:buChar char="•"/>
            </a:pPr>
            <a:r>
              <a:rPr lang="en-US" dirty="0"/>
              <a:t>Consent</a:t>
            </a:r>
          </a:p>
          <a:p>
            <a:pPr lvl="1">
              <a:buFont typeface="Arial"/>
              <a:buChar char="•"/>
            </a:pPr>
            <a:r>
              <a:rPr lang="en-US" dirty="0"/>
              <a:t>How to report</a:t>
            </a:r>
          </a:p>
          <a:p>
            <a:pPr lvl="1">
              <a:buFont typeface="Arial"/>
              <a:buChar char="•"/>
            </a:pPr>
            <a:r>
              <a:rPr lang="en-US" dirty="0"/>
              <a:t>Presentation of resources</a:t>
            </a:r>
          </a:p>
          <a:p>
            <a:pPr lvl="1">
              <a:buFont typeface="Arial"/>
              <a:buChar char="•"/>
            </a:pPr>
            <a:r>
              <a:rPr lang="en-US" dirty="0"/>
              <a:t>Role of alcohol and other drugs</a:t>
            </a:r>
          </a:p>
          <a:p>
            <a:pPr lvl="1">
              <a:buFont typeface="Arial"/>
              <a:buChar char="•"/>
            </a:pPr>
            <a:r>
              <a:rPr lang="en-US" dirty="0"/>
              <a:t>Privacy and confidentiality</a:t>
            </a:r>
          </a:p>
          <a:p>
            <a:pPr lvl="1">
              <a:buFont typeface="Arial"/>
              <a:buChar char="•"/>
            </a:pPr>
            <a:r>
              <a:rPr lang="en-US" dirty="0"/>
              <a:t>Rights of all parties</a:t>
            </a:r>
          </a:p>
          <a:p>
            <a:pPr lvl="1">
              <a:buFont typeface="Arial"/>
              <a:buChar char="•"/>
            </a:pPr>
            <a:r>
              <a:rPr lang="en-US" dirty="0"/>
              <a:t>Provide a resource and reporting guide</a:t>
            </a:r>
          </a:p>
          <a:p>
            <a:pPr marL="0" indent="0">
              <a:buNone/>
            </a:pPr>
            <a:endParaRPr lang="en-US" dirty="0" smtClean="0"/>
          </a:p>
        </p:txBody>
      </p:sp>
    </p:spTree>
    <p:extLst>
      <p:ext uri="{BB962C8B-B14F-4D97-AF65-F5344CB8AC3E}">
        <p14:creationId xmlns:p14="http://schemas.microsoft.com/office/powerpoint/2010/main" val="4174389426"/>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Employee/Supervisor Training</a:t>
            </a:r>
            <a:endParaRPr lang="en-US" dirty="0"/>
          </a:p>
        </p:txBody>
      </p:sp>
      <p:sp>
        <p:nvSpPr>
          <p:cNvPr id="3" name="Content Placeholder 2"/>
          <p:cNvSpPr>
            <a:spLocks noGrp="1"/>
          </p:cNvSpPr>
          <p:nvPr>
            <p:ph idx="1"/>
          </p:nvPr>
        </p:nvSpPr>
        <p:spPr/>
        <p:txBody>
          <a:bodyPr>
            <a:normAutofit lnSpcReduction="10000"/>
          </a:bodyPr>
          <a:lstStyle/>
          <a:p>
            <a:r>
              <a:rPr lang="en-US" dirty="0" smtClean="0"/>
              <a:t>Who is a responsible employee</a:t>
            </a:r>
          </a:p>
          <a:p>
            <a:r>
              <a:rPr lang="en-US" dirty="0" smtClean="0"/>
              <a:t>How to respond to reports </a:t>
            </a:r>
          </a:p>
          <a:p>
            <a:r>
              <a:rPr lang="en-US" dirty="0" smtClean="0"/>
              <a:t>Institutional policies</a:t>
            </a:r>
          </a:p>
          <a:p>
            <a:r>
              <a:rPr lang="en-US" dirty="0" smtClean="0"/>
              <a:t>Cross constituency complaints</a:t>
            </a:r>
          </a:p>
          <a:p>
            <a:r>
              <a:rPr lang="en-US" dirty="0" smtClean="0"/>
              <a:t>Student conduct</a:t>
            </a:r>
          </a:p>
          <a:p>
            <a:r>
              <a:rPr lang="en-US" dirty="0" smtClean="0"/>
              <a:t>Law enforcement</a:t>
            </a:r>
          </a:p>
          <a:p>
            <a:r>
              <a:rPr lang="en-US" dirty="0" smtClean="0"/>
              <a:t>Support services</a:t>
            </a:r>
          </a:p>
          <a:p>
            <a:r>
              <a:rPr lang="en-US" dirty="0" smtClean="0"/>
              <a:t>Remedial measures</a:t>
            </a:r>
            <a:endParaRPr lang="en-US" dirty="0"/>
          </a:p>
        </p:txBody>
      </p:sp>
    </p:spTree>
    <p:extLst>
      <p:ext uri="{BB962C8B-B14F-4D97-AF65-F5344CB8AC3E}">
        <p14:creationId xmlns:p14="http://schemas.microsoft.com/office/powerpoint/2010/main" val="2168921789"/>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Title IX Staff Trainings</a:t>
            </a:r>
            <a:endParaRPr lang="en-US" dirty="0"/>
          </a:p>
        </p:txBody>
      </p:sp>
      <p:sp>
        <p:nvSpPr>
          <p:cNvPr id="3" name="Content Placeholder 2"/>
          <p:cNvSpPr>
            <a:spLocks noGrp="1"/>
          </p:cNvSpPr>
          <p:nvPr>
            <p:ph idx="1"/>
          </p:nvPr>
        </p:nvSpPr>
        <p:spPr>
          <a:xfrm>
            <a:off x="457200" y="1417638"/>
            <a:ext cx="8229600" cy="5014125"/>
          </a:xfrm>
        </p:spPr>
        <p:txBody>
          <a:bodyPr>
            <a:normAutofit fontScale="77500" lnSpcReduction="20000"/>
          </a:bodyPr>
          <a:lstStyle/>
          <a:p>
            <a:r>
              <a:rPr lang="en-US" dirty="0" smtClean="0"/>
              <a:t>In addition to the institutional policy and laws on sexual misconduct:</a:t>
            </a:r>
            <a:endParaRPr lang="en-US" dirty="0"/>
          </a:p>
          <a:p>
            <a:r>
              <a:rPr lang="en-US" dirty="0" smtClean="0"/>
              <a:t>Internal and external processes</a:t>
            </a:r>
          </a:p>
          <a:p>
            <a:r>
              <a:rPr lang="en-US" dirty="0" smtClean="0"/>
              <a:t>Effective Interviewing</a:t>
            </a:r>
          </a:p>
          <a:p>
            <a:r>
              <a:rPr lang="en-US" dirty="0" smtClean="0"/>
              <a:t>Evidence practices</a:t>
            </a:r>
          </a:p>
          <a:p>
            <a:r>
              <a:rPr lang="en-US" dirty="0" smtClean="0"/>
              <a:t>Effects of alcohol and other drugs</a:t>
            </a:r>
          </a:p>
          <a:p>
            <a:r>
              <a:rPr lang="en-US" dirty="0" smtClean="0"/>
              <a:t>Cultural competence</a:t>
            </a:r>
          </a:p>
          <a:p>
            <a:r>
              <a:rPr lang="en-US" dirty="0" err="1" smtClean="0"/>
              <a:t>Victimology</a:t>
            </a:r>
            <a:endParaRPr lang="en-US" dirty="0" smtClean="0"/>
          </a:p>
          <a:p>
            <a:r>
              <a:rPr lang="en-US" dirty="0" smtClean="0"/>
              <a:t>Predation and patterns</a:t>
            </a:r>
          </a:p>
          <a:p>
            <a:r>
              <a:rPr lang="en-US" dirty="0" smtClean="0"/>
              <a:t>Consent, force, </a:t>
            </a:r>
            <a:r>
              <a:rPr lang="en-US" dirty="0" err="1" smtClean="0"/>
              <a:t>capcacity</a:t>
            </a:r>
            <a:endParaRPr lang="en-US" dirty="0" smtClean="0"/>
          </a:p>
          <a:p>
            <a:r>
              <a:rPr lang="en-US" dirty="0" smtClean="0"/>
              <a:t>Gender-bias</a:t>
            </a:r>
          </a:p>
          <a:p>
            <a:r>
              <a:rPr lang="en-US" dirty="0" smtClean="0"/>
              <a:t>False complaints</a:t>
            </a:r>
          </a:p>
          <a:p>
            <a:r>
              <a:rPr lang="en-US" dirty="0" smtClean="0"/>
              <a:t>Resources </a:t>
            </a:r>
          </a:p>
          <a:p>
            <a:endParaRPr lang="en-US" dirty="0"/>
          </a:p>
        </p:txBody>
      </p:sp>
    </p:spTree>
    <p:extLst>
      <p:ext uri="{BB962C8B-B14F-4D97-AF65-F5344CB8AC3E}">
        <p14:creationId xmlns:p14="http://schemas.microsoft.com/office/powerpoint/2010/main" val="3181150609"/>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Effective Investigations</a:t>
            </a:r>
            <a:endParaRPr lang="en-US"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1166935461"/>
              </p:ext>
            </p:extLst>
          </p:nvPr>
        </p:nvGraphicFramePr>
        <p:xfrm>
          <a:off x="457200" y="1600200"/>
          <a:ext cx="8229600" cy="495533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2057389231"/>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p:nvPr>
        </p:nvSpPr>
        <p:spPr/>
        <p:txBody>
          <a:bodyPr/>
          <a:lstStyle/>
          <a:p>
            <a:r>
              <a:rPr lang="en-US" dirty="0" smtClean="0"/>
              <a:t>Current Issues</a:t>
            </a:r>
            <a:endParaRPr lang="en-US" dirty="0"/>
          </a:p>
        </p:txBody>
      </p:sp>
      <p:sp>
        <p:nvSpPr>
          <p:cNvPr id="5" name="Subtitle 4"/>
          <p:cNvSpPr>
            <a:spLocks noGrp="1"/>
          </p:cNvSpPr>
          <p:nvPr>
            <p:ph type="subTitle" idx="1"/>
          </p:nvPr>
        </p:nvSpPr>
        <p:spPr/>
        <p:txBody>
          <a:bodyPr/>
          <a:lstStyle/>
          <a:p>
            <a:endParaRPr lang="en-US"/>
          </a:p>
        </p:txBody>
      </p:sp>
    </p:spTree>
    <p:extLst>
      <p:ext uri="{BB962C8B-B14F-4D97-AF65-F5344CB8AC3E}">
        <p14:creationId xmlns:p14="http://schemas.microsoft.com/office/powerpoint/2010/main" val="1753409169"/>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Pending Legislation</a:t>
            </a:r>
            <a:endParaRPr lang="en-US" dirty="0"/>
          </a:p>
        </p:txBody>
      </p:sp>
      <p:sp>
        <p:nvSpPr>
          <p:cNvPr id="3" name="Content Placeholder 2"/>
          <p:cNvSpPr>
            <a:spLocks noGrp="1"/>
          </p:cNvSpPr>
          <p:nvPr>
            <p:ph idx="1"/>
          </p:nvPr>
        </p:nvSpPr>
        <p:spPr/>
        <p:txBody>
          <a:bodyPr>
            <a:normAutofit fontScale="92500" lnSpcReduction="10000"/>
          </a:bodyPr>
          <a:lstStyle/>
          <a:p>
            <a:r>
              <a:rPr lang="en-US" dirty="0" smtClean="0"/>
              <a:t>Campus Accountability and Safety Act (CASA)</a:t>
            </a:r>
          </a:p>
          <a:p>
            <a:pPr lvl="1"/>
            <a:r>
              <a:rPr lang="en-US" dirty="0" smtClean="0"/>
              <a:t>Campus resources, staff training, increase transparency, uniform discipline, and stiffer penalties</a:t>
            </a:r>
          </a:p>
          <a:p>
            <a:endParaRPr lang="en-US" dirty="0"/>
          </a:p>
          <a:p>
            <a:r>
              <a:rPr lang="en-US" dirty="0" smtClean="0"/>
              <a:t>Survivor Outreach Support Campus Act (SOS)</a:t>
            </a:r>
          </a:p>
          <a:p>
            <a:pPr lvl="1"/>
            <a:r>
              <a:rPr lang="en-US" dirty="0" smtClean="0"/>
              <a:t>Amends Higher Ed Act of 1965</a:t>
            </a:r>
          </a:p>
          <a:p>
            <a:pPr lvl="1"/>
            <a:r>
              <a:rPr lang="en-US" dirty="0"/>
              <a:t>Emergency and follow-up medical care </a:t>
            </a:r>
          </a:p>
          <a:p>
            <a:pPr lvl="1"/>
            <a:r>
              <a:rPr lang="en-US" dirty="0"/>
              <a:t>Guidance on reporting assaults to law enforcement </a:t>
            </a:r>
          </a:p>
          <a:p>
            <a:pPr lvl="1"/>
            <a:r>
              <a:rPr lang="en-US" dirty="0" smtClean="0"/>
              <a:t>Crisis </a:t>
            </a:r>
            <a:r>
              <a:rPr lang="en-US" dirty="0"/>
              <a:t>intervention, ongoing </a:t>
            </a:r>
            <a:r>
              <a:rPr lang="en-US" dirty="0" smtClean="0"/>
              <a:t>counseling, advocacy </a:t>
            </a:r>
            <a:r>
              <a:rPr lang="en-US" dirty="0"/>
              <a:t>and assistance </a:t>
            </a:r>
            <a:endParaRPr lang="en-US" dirty="0" smtClean="0"/>
          </a:p>
          <a:p>
            <a:endParaRPr lang="en-US" dirty="0"/>
          </a:p>
          <a:p>
            <a:pPr marL="457200" lvl="1" indent="0">
              <a:buNone/>
            </a:pPr>
            <a:endParaRPr lang="en-US" dirty="0"/>
          </a:p>
        </p:txBody>
      </p:sp>
    </p:spTree>
    <p:extLst>
      <p:ext uri="{BB962C8B-B14F-4D97-AF65-F5344CB8AC3E}">
        <p14:creationId xmlns:p14="http://schemas.microsoft.com/office/powerpoint/2010/main" val="3611591022"/>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Guidance on Transgender Students</a:t>
            </a:r>
            <a:endParaRPr lang="en-US" dirty="0"/>
          </a:p>
        </p:txBody>
      </p:sp>
      <p:sp>
        <p:nvSpPr>
          <p:cNvPr id="3" name="Content Placeholder 2"/>
          <p:cNvSpPr>
            <a:spLocks noGrp="1"/>
          </p:cNvSpPr>
          <p:nvPr>
            <p:ph idx="1"/>
          </p:nvPr>
        </p:nvSpPr>
        <p:spPr/>
        <p:txBody>
          <a:bodyPr/>
          <a:lstStyle/>
          <a:p>
            <a:r>
              <a:rPr lang="en-US" dirty="0" smtClean="0"/>
              <a:t>OCR DCL 2016 </a:t>
            </a:r>
          </a:p>
          <a:p>
            <a:pPr lvl="1"/>
            <a:r>
              <a:rPr lang="en-US" dirty="0" smtClean="0"/>
              <a:t>Treat gender identity as </a:t>
            </a:r>
            <a:r>
              <a:rPr lang="en-US" smtClean="0"/>
              <a:t>sex without </a:t>
            </a:r>
            <a:r>
              <a:rPr lang="en-US" dirty="0" smtClean="0"/>
              <a:t>diagnosis</a:t>
            </a:r>
          </a:p>
          <a:p>
            <a:pPr lvl="1"/>
            <a:r>
              <a:rPr lang="en-US" dirty="0" smtClean="0"/>
              <a:t>Equal access despite objections</a:t>
            </a:r>
          </a:p>
          <a:p>
            <a:pPr lvl="1"/>
            <a:r>
              <a:rPr lang="en-US" dirty="0" smtClean="0"/>
              <a:t>Harassment re: gender identity is a violation</a:t>
            </a:r>
          </a:p>
          <a:p>
            <a:pPr lvl="1"/>
            <a:r>
              <a:rPr lang="en-US" dirty="0" smtClean="0"/>
              <a:t>Where segregated transgender students be allowed to use the facility of their gender identity, including athletics and housing</a:t>
            </a:r>
          </a:p>
          <a:p>
            <a:pPr lvl="1"/>
            <a:r>
              <a:rPr lang="en-US" dirty="0" smtClean="0"/>
              <a:t>Students sex and transgender status may not be directory information</a:t>
            </a:r>
          </a:p>
          <a:p>
            <a:pPr lvl="1"/>
            <a:endParaRPr lang="en-US" dirty="0" smtClean="0"/>
          </a:p>
          <a:p>
            <a:pPr lvl="1"/>
            <a:endParaRPr lang="en-US" dirty="0"/>
          </a:p>
        </p:txBody>
      </p:sp>
    </p:spTree>
    <p:extLst>
      <p:ext uri="{BB962C8B-B14F-4D97-AF65-F5344CB8AC3E}">
        <p14:creationId xmlns:p14="http://schemas.microsoft.com/office/powerpoint/2010/main" val="3251305301"/>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Guidance on Transgender Students</a:t>
            </a:r>
            <a:endParaRPr lang="en-US" dirty="0"/>
          </a:p>
        </p:txBody>
      </p:sp>
      <p:sp>
        <p:nvSpPr>
          <p:cNvPr id="3" name="Content Placeholder 2"/>
          <p:cNvSpPr>
            <a:spLocks noGrp="1"/>
          </p:cNvSpPr>
          <p:nvPr>
            <p:ph idx="1"/>
          </p:nvPr>
        </p:nvSpPr>
        <p:spPr/>
        <p:txBody>
          <a:bodyPr>
            <a:normAutofit fontScale="92500" lnSpcReduction="10000"/>
          </a:bodyPr>
          <a:lstStyle/>
          <a:p>
            <a:r>
              <a:rPr lang="en-US" i="1" dirty="0" smtClean="0"/>
              <a:t>State of Texas v. United States of America, et al</a:t>
            </a:r>
            <a:r>
              <a:rPr lang="en-US" dirty="0" smtClean="0"/>
              <a:t>.</a:t>
            </a:r>
          </a:p>
          <a:p>
            <a:pPr lvl="1"/>
            <a:r>
              <a:rPr lang="en-US" dirty="0" smtClean="0"/>
              <a:t>Nationwide injunction prohibiting the government from enforcing the 2016 DCL on gender identity</a:t>
            </a:r>
          </a:p>
          <a:p>
            <a:pPr lvl="1"/>
            <a:r>
              <a:rPr lang="en-US" dirty="0" smtClean="0"/>
              <a:t>Likelihood that the plaintiffs would prevail on the basis that OCR’s interpretation of the law is incorrect </a:t>
            </a:r>
          </a:p>
          <a:p>
            <a:pPr lvl="1"/>
            <a:r>
              <a:rPr lang="en-US" dirty="0" smtClean="0"/>
              <a:t>The term “sex” as understood when the law was enacted referred to a person’s biological sex only</a:t>
            </a:r>
          </a:p>
          <a:p>
            <a:pPr lvl="1"/>
            <a:r>
              <a:rPr lang="en-US" dirty="0" smtClean="0"/>
              <a:t>OCR must comply with APA and issue proposed regulations before enforcing a DCL or guidance</a:t>
            </a:r>
          </a:p>
          <a:p>
            <a:pPr lvl="1"/>
            <a:r>
              <a:rPr lang="en-US" dirty="0" smtClean="0"/>
              <a:t>You can continue to comply unless forbidden by the state in which the school operates</a:t>
            </a:r>
          </a:p>
          <a:p>
            <a:pPr lvl="1"/>
            <a:endParaRPr lang="en-US" dirty="0" smtClean="0"/>
          </a:p>
          <a:p>
            <a:pPr lvl="1"/>
            <a:endParaRPr lang="en-US" dirty="0" smtClean="0"/>
          </a:p>
          <a:p>
            <a:pPr lvl="1"/>
            <a:endParaRPr lang="en-US" dirty="0"/>
          </a:p>
        </p:txBody>
      </p:sp>
    </p:spTree>
    <p:extLst>
      <p:ext uri="{BB962C8B-B14F-4D97-AF65-F5344CB8AC3E}">
        <p14:creationId xmlns:p14="http://schemas.microsoft.com/office/powerpoint/2010/main" val="1434154220"/>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Recent Decisions</a:t>
            </a:r>
            <a:endParaRPr lang="en-US" dirty="0"/>
          </a:p>
        </p:txBody>
      </p:sp>
      <p:sp>
        <p:nvSpPr>
          <p:cNvPr id="3" name="Content Placeholder 2"/>
          <p:cNvSpPr>
            <a:spLocks noGrp="1"/>
          </p:cNvSpPr>
          <p:nvPr>
            <p:ph idx="1"/>
          </p:nvPr>
        </p:nvSpPr>
        <p:spPr/>
        <p:txBody>
          <a:bodyPr/>
          <a:lstStyle/>
          <a:p>
            <a:r>
              <a:rPr lang="en-US" u="sng" dirty="0" smtClean="0"/>
              <a:t>John Doe v. Brandeis University</a:t>
            </a:r>
            <a:r>
              <a:rPr lang="en-US" dirty="0" smtClean="0"/>
              <a:t>, U.S. Dist. Ct. Mass (March 31, 2016). – Breach of covenant of good faith and fair dealing and negligence in choosing the hearing officer</a:t>
            </a:r>
          </a:p>
          <a:p>
            <a:r>
              <a:rPr lang="en-US" u="sng" dirty="0" err="1" smtClean="0"/>
              <a:t>Nungesser</a:t>
            </a:r>
            <a:r>
              <a:rPr lang="en-US" u="sng" dirty="0" smtClean="0"/>
              <a:t> v. Columbia University</a:t>
            </a:r>
            <a:r>
              <a:rPr lang="en-US" dirty="0" smtClean="0"/>
              <a:t>, U.S. Dist. Ct., S.D.N.Y. (March 13, 2016). – Mattress Project case; Plaintiff failed to state a claim under Title IX</a:t>
            </a:r>
          </a:p>
          <a:p>
            <a:endParaRPr lang="en-US" dirty="0" smtClean="0"/>
          </a:p>
          <a:p>
            <a:endParaRPr lang="en-US" dirty="0"/>
          </a:p>
        </p:txBody>
      </p:sp>
    </p:spTree>
    <p:extLst>
      <p:ext uri="{BB962C8B-B14F-4D97-AF65-F5344CB8AC3E}">
        <p14:creationId xmlns:p14="http://schemas.microsoft.com/office/powerpoint/2010/main" val="4039763057"/>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What’s Next</a:t>
            </a:r>
            <a:endParaRPr lang="en-US" dirty="0"/>
          </a:p>
        </p:txBody>
      </p:sp>
      <p:sp>
        <p:nvSpPr>
          <p:cNvPr id="3" name="Content Placeholder 2"/>
          <p:cNvSpPr>
            <a:spLocks noGrp="1"/>
          </p:cNvSpPr>
          <p:nvPr>
            <p:ph idx="1"/>
          </p:nvPr>
        </p:nvSpPr>
        <p:spPr/>
        <p:txBody>
          <a:bodyPr>
            <a:normAutofit fontScale="92500" lnSpcReduction="10000"/>
          </a:bodyPr>
          <a:lstStyle/>
          <a:p>
            <a:r>
              <a:rPr lang="en-US" dirty="0" smtClean="0"/>
              <a:t>Increase in OCR claims and lawsuits by accused students</a:t>
            </a:r>
          </a:p>
          <a:p>
            <a:endParaRPr lang="en-US" dirty="0" smtClean="0"/>
          </a:p>
          <a:p>
            <a:r>
              <a:rPr lang="en-US" dirty="0" smtClean="0"/>
              <a:t>Increase in lawsuits generally as Title IX is now being accepted as a cause of action</a:t>
            </a:r>
          </a:p>
          <a:p>
            <a:endParaRPr lang="en-US" dirty="0" smtClean="0"/>
          </a:p>
          <a:p>
            <a:r>
              <a:rPr lang="en-US" dirty="0" smtClean="0"/>
              <a:t>Increase in due process claims</a:t>
            </a:r>
          </a:p>
          <a:p>
            <a:endParaRPr lang="en-US" dirty="0"/>
          </a:p>
          <a:p>
            <a:r>
              <a:rPr lang="en-US" dirty="0" smtClean="0"/>
              <a:t>Increased breach of contract claims</a:t>
            </a:r>
          </a:p>
          <a:p>
            <a:pPr marL="0" indent="0">
              <a:buNone/>
            </a:pPr>
            <a:endParaRPr lang="en-US" dirty="0"/>
          </a:p>
        </p:txBody>
      </p:sp>
    </p:spTree>
    <p:extLst>
      <p:ext uri="{BB962C8B-B14F-4D97-AF65-F5344CB8AC3E}">
        <p14:creationId xmlns:p14="http://schemas.microsoft.com/office/powerpoint/2010/main" val="3922739775"/>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430968"/>
            <a:ext cx="8229600" cy="5864901"/>
          </a:xfrm>
        </p:spPr>
        <p:txBody>
          <a:bodyPr/>
          <a:lstStyle/>
          <a:p>
            <a:r>
              <a:rPr lang="en-US" dirty="0" smtClean="0"/>
              <a:t>All employees at Bethel College are designated as </a:t>
            </a:r>
            <a:r>
              <a:rPr lang="en-US" dirty="0" smtClean="0">
                <a:solidFill>
                  <a:srgbClr val="FF0000"/>
                </a:solidFill>
              </a:rPr>
              <a:t>“Mandatory Reporters”</a:t>
            </a:r>
          </a:p>
          <a:p>
            <a:pPr lvl="1"/>
            <a:r>
              <a:rPr lang="en-US" dirty="0" smtClean="0"/>
              <a:t>We have an obligation to act</a:t>
            </a:r>
          </a:p>
          <a:p>
            <a:pPr lvl="1"/>
            <a:r>
              <a:rPr lang="en-US" i="1" dirty="0" smtClean="0"/>
              <a:t>If you see something, say something</a:t>
            </a:r>
          </a:p>
          <a:p>
            <a:r>
              <a:rPr lang="en-US" dirty="0" smtClean="0"/>
              <a:t>With concerns or questions, please contact:</a:t>
            </a:r>
          </a:p>
          <a:p>
            <a:pPr lvl="1"/>
            <a:r>
              <a:rPr lang="en-US" dirty="0" smtClean="0"/>
              <a:t>Campus Safety (807-7500)</a:t>
            </a:r>
          </a:p>
          <a:p>
            <a:pPr lvl="1"/>
            <a:r>
              <a:rPr lang="en-US" dirty="0" smtClean="0"/>
              <a:t>Student Development(807-7020) or </a:t>
            </a:r>
          </a:p>
          <a:p>
            <a:pPr lvl="1"/>
            <a:r>
              <a:rPr lang="en-US" dirty="0" smtClean="0"/>
              <a:t>Our Title IX Coordinator (807-7875)</a:t>
            </a:r>
          </a:p>
          <a:p>
            <a:pPr marL="457200" lvl="1" indent="0">
              <a:buNone/>
            </a:pPr>
            <a:r>
              <a:rPr lang="en-US" dirty="0"/>
              <a:t>	</a:t>
            </a:r>
            <a:r>
              <a:rPr lang="en-US" sz="2600" dirty="0" smtClean="0">
                <a:hlinkClick r:id="rId2"/>
              </a:rPr>
              <a:t>TitleIX@BethelCollege.edu</a:t>
            </a:r>
            <a:endParaRPr lang="en-US" sz="2600" dirty="0" smtClean="0"/>
          </a:p>
          <a:p>
            <a:pPr marL="457200" lvl="1" indent="0">
              <a:buNone/>
            </a:pPr>
            <a:endParaRPr lang="en-US" dirty="0"/>
          </a:p>
        </p:txBody>
      </p:sp>
      <p:pic>
        <p:nvPicPr>
          <p:cNvPr id="4" name="Picture 3"/>
          <p:cNvPicPr>
            <a:picLocks noChangeAspect="1"/>
          </p:cNvPicPr>
          <p:nvPr/>
        </p:nvPicPr>
        <p:blipFill>
          <a:blip r:embed="rId3"/>
          <a:stretch>
            <a:fillRect/>
          </a:stretch>
        </p:blipFill>
        <p:spPr>
          <a:xfrm>
            <a:off x="6448269" y="3249118"/>
            <a:ext cx="2590800" cy="2009775"/>
          </a:xfrm>
          <a:prstGeom prst="rect">
            <a:avLst/>
          </a:prstGeom>
        </p:spPr>
      </p:pic>
    </p:spTree>
    <p:extLst>
      <p:ext uri="{BB962C8B-B14F-4D97-AF65-F5344CB8AC3E}">
        <p14:creationId xmlns:p14="http://schemas.microsoft.com/office/powerpoint/2010/main" val="3043044500"/>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p:nvPr>
        </p:nvSpPr>
        <p:spPr/>
        <p:txBody>
          <a:bodyPr/>
          <a:lstStyle/>
          <a:p>
            <a:r>
              <a:rPr lang="en-US" dirty="0" smtClean="0"/>
              <a:t>Questions</a:t>
            </a:r>
            <a:endParaRPr lang="en-US" dirty="0"/>
          </a:p>
        </p:txBody>
      </p:sp>
      <p:sp>
        <p:nvSpPr>
          <p:cNvPr id="5" name="Subtitle 4"/>
          <p:cNvSpPr>
            <a:spLocks noGrp="1"/>
          </p:cNvSpPr>
          <p:nvPr>
            <p:ph type="subTitle" idx="1"/>
          </p:nvPr>
        </p:nvSpPr>
        <p:spPr/>
        <p:txBody>
          <a:bodyPr/>
          <a:lstStyle/>
          <a:p>
            <a:endParaRPr lang="en-US"/>
          </a:p>
        </p:txBody>
      </p:sp>
    </p:spTree>
    <p:extLst>
      <p:ext uri="{BB962C8B-B14F-4D97-AF65-F5344CB8AC3E}">
        <p14:creationId xmlns:p14="http://schemas.microsoft.com/office/powerpoint/2010/main" val="2946654906"/>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51B1D9DE808082478DF7940AE469C4C8" ma:contentTypeVersion="18" ma:contentTypeDescription="Create a new document." ma:contentTypeScope="" ma:versionID="2201311fe181889af210566b599b0b24">
  <xsd:schema xmlns:xsd="http://www.w3.org/2001/XMLSchema" xmlns:xs="http://www.w3.org/2001/XMLSchema" xmlns:p="http://schemas.microsoft.com/office/2006/metadata/properties" xmlns:ns2="a35ecdd2-d7bf-4e67-8474-0715c6ce55f7" xmlns:ns3="5306c4cd-f588-4603-88b0-5970a398181b" targetNamespace="http://schemas.microsoft.com/office/2006/metadata/properties" ma:root="true" ma:fieldsID="5473ca6c5a3266456323eed9b47d38ac" ns2:_="" ns3:_="">
    <xsd:import namespace="a35ecdd2-d7bf-4e67-8474-0715c6ce55f7"/>
    <xsd:import namespace="5306c4cd-f588-4603-88b0-5970a398181b"/>
    <xsd:element name="properties">
      <xsd:complexType>
        <xsd:sequence>
          <xsd:element name="documentManagement">
            <xsd:complexType>
              <xsd:all>
                <xsd:element ref="ns2:MediaServiceMetadata" minOccurs="0"/>
                <xsd:element ref="ns2:MediaServiceFastMetadata" minOccurs="0"/>
                <xsd:element ref="ns2:MediaServiceAutoTags" minOccurs="0"/>
                <xsd:element ref="ns2:MediaServiceOCR" minOccurs="0"/>
                <xsd:element ref="ns2:MediaServiceDateTaken" minOccurs="0"/>
                <xsd:element ref="ns2:MediaServiceLocation" minOccurs="0"/>
                <xsd:element ref="ns2:MediaServiceEventHashCode" minOccurs="0"/>
                <xsd:element ref="ns2:MediaServiceGenerationTime" minOccurs="0"/>
                <xsd:element ref="ns2:MediaServiceAutoKeyPoints" minOccurs="0"/>
                <xsd:element ref="ns2:MediaServiceKeyPoints" minOccurs="0"/>
                <xsd:element ref="ns3:SharedWithUsers" minOccurs="0"/>
                <xsd:element ref="ns3:SharedWithDetails" minOccurs="0"/>
                <xsd:element ref="ns2:MediaLengthInSeconds" minOccurs="0"/>
                <xsd:element ref="ns2:lcf76f155ced4ddcb4097134ff3c332f" minOccurs="0"/>
                <xsd:element ref="ns3:TaxCatchAll" minOccurs="0"/>
                <xsd:element ref="ns2:MediaServiceSearchProperties" minOccurs="0"/>
                <xsd:element ref="ns2:MediaServiceObjectDetectorVersion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a35ecdd2-d7bf-4e67-8474-0715c6ce55f7"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Tags" ma:index="10" nillable="true" ma:displayName="MediaServiceAutoTags" ma:internalName="MediaServiceAutoTags" ma:readOnly="true">
      <xsd:simpleType>
        <xsd:restriction base="dms:Text"/>
      </xsd:simpleType>
    </xsd:element>
    <xsd:element name="MediaServiceOCR" ma:index="11" nillable="true" ma:displayName="MediaServiceOCR" ma:internalName="MediaServiceOCR"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Location" ma:index="13" nillable="true" ma:displayName="MediaServiceLocation" ma:internalName="MediaServiceLocation" ma:readOnly="true">
      <xsd:simpleType>
        <xsd:restriction base="dms:Text"/>
      </xsd:simpleType>
    </xsd:element>
    <xsd:element name="MediaServiceEventHashCode" ma:index="14" nillable="true" ma:displayName="MediaServiceEventHashCode" ma:hidden="true" ma:internalName="MediaServiceEventHashCode" ma:readOnly="true">
      <xsd:simpleType>
        <xsd:restriction base="dms:Text"/>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AutoKeyPoints" ma:index="16" nillable="true" ma:displayName="MediaServiceAutoKeyPoints" ma:hidden="true" ma:internalName="MediaServiceAutoKeyPoints" ma:readOnly="true">
      <xsd:simpleType>
        <xsd:restriction base="dms:Note"/>
      </xsd:simpleType>
    </xsd:element>
    <xsd:element name="MediaServiceKeyPoints" ma:index="17" nillable="true" ma:displayName="KeyPoints" ma:internalName="MediaServiceKeyPoints" ma:readOnly="true">
      <xsd:simpleType>
        <xsd:restriction base="dms:Note">
          <xsd:maxLength value="255"/>
        </xsd:restriction>
      </xsd:simpleType>
    </xsd:element>
    <xsd:element name="MediaLengthInSeconds" ma:index="20" nillable="true" ma:displayName="Length (seconds)"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73f4a449-aa7a-4291-b3d8-f468c5bf2f32" ma:termSetId="09814cd3-568e-fe90-9814-8d621ff8fb84" ma:anchorId="fba54fb3-c3e1-fe81-a776-ca4b69148c4d" ma:open="true" ma:isKeyword="false">
      <xsd:complexType>
        <xsd:sequence>
          <xsd:element ref="pc:Terms" minOccurs="0" maxOccurs="1"/>
        </xsd:sequence>
      </xsd:complexType>
    </xsd:element>
    <xsd:element name="MediaServiceSearchProperties" ma:index="24" nillable="true" ma:displayName="MediaServiceSearchProperties" ma:hidden="true" ma:internalName="MediaServiceSearchProperties" ma:readOnly="true">
      <xsd:simpleType>
        <xsd:restriction base="dms:Note"/>
      </xsd:simpleType>
    </xsd:element>
    <xsd:element name="MediaServiceObjectDetectorVersions" ma:index="25" nillable="true" ma:displayName="MediaServiceObjectDetectorVersions" ma:description="" ma:hidden="true" ma:indexed="true" ma:internalName="MediaServiceObjectDetectorVersions"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5306c4cd-f588-4603-88b0-5970a398181b" elementFormDefault="qualified">
    <xsd:import namespace="http://schemas.microsoft.com/office/2006/documentManagement/types"/>
    <xsd:import namespace="http://schemas.microsoft.com/office/infopath/2007/PartnerControls"/>
    <xsd:element name="SharedWithUsers" ma:index="1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9" nillable="true" ma:displayName="Shared With Details" ma:internalName="SharedWithDetails" ma:readOnly="true">
      <xsd:simpleType>
        <xsd:restriction base="dms:Note">
          <xsd:maxLength value="255"/>
        </xsd:restriction>
      </xsd:simpleType>
    </xsd:element>
    <xsd:element name="TaxCatchAll" ma:index="23" nillable="true" ma:displayName="Taxonomy Catch All Column" ma:hidden="true" ma:list="{dcf85acd-020c-44ac-a677-2e15906f763e}" ma:internalName="TaxCatchAll" ma:showField="CatchAllData" ma:web="5306c4cd-f588-4603-88b0-5970a398181b">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SharedWithUsers xmlns="5306c4cd-f588-4603-88b0-5970a398181b">
      <UserInfo>
        <DisplayName/>
        <AccountId xsi:nil="true"/>
        <AccountType/>
      </UserInfo>
    </SharedWithUsers>
    <lcf76f155ced4ddcb4097134ff3c332f xmlns="a35ecdd2-d7bf-4e67-8474-0715c6ce55f7">
      <Terms xmlns="http://schemas.microsoft.com/office/infopath/2007/PartnerControls"/>
    </lcf76f155ced4ddcb4097134ff3c332f>
    <TaxCatchAll xmlns="5306c4cd-f588-4603-88b0-5970a398181b" xsi:nil="true"/>
  </documentManagement>
</p:properties>
</file>

<file path=customXml/itemProps1.xml><?xml version="1.0" encoding="utf-8"?>
<ds:datastoreItem xmlns:ds="http://schemas.openxmlformats.org/officeDocument/2006/customXml" ds:itemID="{CB40CC7A-78F3-4303-803E-F0246FE40EBD}"/>
</file>

<file path=customXml/itemProps2.xml><?xml version="1.0" encoding="utf-8"?>
<ds:datastoreItem xmlns:ds="http://schemas.openxmlformats.org/officeDocument/2006/customXml" ds:itemID="{D2703256-E10E-4615-AC54-FB73AEFBBCF2}"/>
</file>

<file path=customXml/itemProps3.xml><?xml version="1.0" encoding="utf-8"?>
<ds:datastoreItem xmlns:ds="http://schemas.openxmlformats.org/officeDocument/2006/customXml" ds:itemID="{0B7272D8-2524-4FB4-807F-B138AF22ADC5}"/>
</file>

<file path=docProps/app.xml><?xml version="1.0" encoding="utf-8"?>
<Properties xmlns="http://schemas.openxmlformats.org/officeDocument/2006/extended-properties" xmlns:vt="http://schemas.openxmlformats.org/officeDocument/2006/docPropsVTypes">
  <TotalTime>19843</TotalTime>
  <Words>1623</Words>
  <Application>Microsoft Office PowerPoint</Application>
  <PresentationFormat>On-screen Show (4:3)</PresentationFormat>
  <Paragraphs>160</Paragraphs>
  <Slides>22</Slides>
  <Notes>5</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22</vt:i4>
      </vt:variant>
    </vt:vector>
  </HeadingPairs>
  <TitlesOfParts>
    <vt:vector size="26" baseType="lpstr">
      <vt:lpstr>Arial</vt:lpstr>
      <vt:lpstr>Calibri</vt:lpstr>
      <vt:lpstr>Clarendon BT</vt:lpstr>
      <vt:lpstr>Office Theme</vt:lpstr>
      <vt:lpstr>PowerPoint Presentation</vt:lpstr>
      <vt:lpstr>PowerPoint Presentation</vt:lpstr>
      <vt:lpstr>History of Title IX</vt:lpstr>
      <vt:lpstr>Landmark Cases –Title IX Goes Beyond Program Equity–</vt:lpstr>
      <vt:lpstr>OCR Guidance</vt:lpstr>
      <vt:lpstr>Related Laws</vt:lpstr>
      <vt:lpstr>Aug./Sept. 2016 Title IX Headlines</vt:lpstr>
      <vt:lpstr>Title IX Operations</vt:lpstr>
      <vt:lpstr>University Policies</vt:lpstr>
      <vt:lpstr>Training </vt:lpstr>
      <vt:lpstr>Student Training</vt:lpstr>
      <vt:lpstr>Employee/Supervisor Training</vt:lpstr>
      <vt:lpstr>Title IX Staff Trainings</vt:lpstr>
      <vt:lpstr>Effective Investigations</vt:lpstr>
      <vt:lpstr>Current Issues</vt:lpstr>
      <vt:lpstr>Pending Legislation</vt:lpstr>
      <vt:lpstr>Guidance on Transgender Students</vt:lpstr>
      <vt:lpstr>Guidance on Transgender Students</vt:lpstr>
      <vt:lpstr>Recent Decisions</vt:lpstr>
      <vt:lpstr>What’s Next</vt:lpstr>
      <vt:lpstr>PowerPoint Presentation</vt:lpstr>
      <vt:lpstr>Questions</vt:lpstr>
    </vt:vector>
  </TitlesOfParts>
  <Company>Manchester</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Whitney Jane Caudill</dc:creator>
  <cp:lastModifiedBy>Nicholas, Mike</cp:lastModifiedBy>
  <cp:revision>48</cp:revision>
  <cp:lastPrinted>2016-09-13T18:55:55Z</cp:lastPrinted>
  <dcterms:created xsi:type="dcterms:W3CDTF">2015-09-07T14:27:04Z</dcterms:created>
  <dcterms:modified xsi:type="dcterms:W3CDTF">2016-10-05T14:35:42Z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0x01010051B1D9DE808082478DF7940AE469C4C8</vt:lpwstr>
  </property>
  <property fmtid="{D5CDD505-2E9C-101B-9397-08002B2CF9AE}" pid="3" name="Order">
    <vt:r8>40100</vt:r8>
  </property>
  <property fmtid="{D5CDD505-2E9C-101B-9397-08002B2CF9AE}" pid="4" name="_ExtendedDescription">
    <vt:lpwstr/>
  </property>
  <property fmtid="{D5CDD505-2E9C-101B-9397-08002B2CF9AE}" pid="5" name="_SourceUrl">
    <vt:lpwstr/>
  </property>
  <property fmtid="{D5CDD505-2E9C-101B-9397-08002B2CF9AE}" pid="6" name="_SharedFileIndex">
    <vt:lpwstr/>
  </property>
  <property fmtid="{D5CDD505-2E9C-101B-9397-08002B2CF9AE}" pid="7" name="ComplianceAssetId">
    <vt:lpwstr/>
  </property>
  <property fmtid="{D5CDD505-2E9C-101B-9397-08002B2CF9AE}" pid="8" name="MediaServiceImageTags">
    <vt:lpwstr/>
  </property>
</Properties>
</file>